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460" r:id="rId3"/>
    <p:sldId id="466" r:id="rId4"/>
    <p:sldId id="344" r:id="rId5"/>
    <p:sldId id="461" r:id="rId6"/>
    <p:sldId id="467" r:id="rId7"/>
    <p:sldId id="462" r:id="rId8"/>
    <p:sldId id="468" r:id="rId9"/>
    <p:sldId id="463" r:id="rId10"/>
    <p:sldId id="424" r:id="rId11"/>
    <p:sldId id="459" r:id="rId12"/>
    <p:sldId id="470" r:id="rId13"/>
    <p:sldId id="338" r:id="rId14"/>
    <p:sldId id="450" r:id="rId15"/>
    <p:sldId id="469" r:id="rId1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11FF"/>
    <a:srgbClr val="FF0102"/>
    <a:srgbClr val="48FA38"/>
    <a:srgbClr val="36FA00"/>
    <a:srgbClr val="04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9"/>
    <p:restoredTop sz="76452"/>
  </p:normalViewPr>
  <p:slideViewPr>
    <p:cSldViewPr snapToGrid="0" snapToObjects="1">
      <p:cViewPr>
        <p:scale>
          <a:sx n="89" d="100"/>
          <a:sy n="89" d="100"/>
        </p:scale>
        <p:origin x="712" y="928"/>
      </p:cViewPr>
      <p:guideLst/>
    </p:cSldViewPr>
  </p:slideViewPr>
  <p:notesTextViewPr>
    <p:cViewPr>
      <p:scale>
        <a:sx n="110" d="100"/>
        <a:sy n="11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3398A-839D-554D-9F57-B94A50AE0B81}"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AF0B7-A7A6-C049-9720-22D22E6595AC}" type="slidenum">
              <a:rPr lang="en-US" smtClean="0"/>
              <a:t>‹#›</a:t>
            </a:fld>
            <a:endParaRPr lang="en-US"/>
          </a:p>
        </p:txBody>
      </p:sp>
    </p:spTree>
    <p:extLst>
      <p:ext uri="{BB962C8B-B14F-4D97-AF65-F5344CB8AC3E}">
        <p14:creationId xmlns:p14="http://schemas.microsoft.com/office/powerpoint/2010/main" val="233785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everybody!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am Daniel </a:t>
            </a:r>
            <a:r>
              <a:rPr lang="en-US" dirty="0" err="1"/>
              <a:t>Khashabi</a:t>
            </a:r>
            <a:r>
              <a:rPr lang="en-US" dirty="0"/>
              <a:t>, from Allen Institute for AI and this is a presentation on our EMNLP short-paper: … </a:t>
            </a:r>
          </a:p>
        </p:txBody>
      </p:sp>
    </p:spTree>
    <p:extLst>
      <p:ext uri="{BB962C8B-B14F-4D97-AF65-F5344CB8AC3E}">
        <p14:creationId xmlns:p14="http://schemas.microsoft.com/office/powerpoint/2010/main" val="3834667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summarize: </a:t>
            </a:r>
          </a:p>
          <a:p>
            <a:pPr rtl="0"/>
            <a:r>
              <a:rPr lang="en-US" sz="1200" b="0" i="0" u="none" strike="noStrike" kern="1200" dirty="0">
                <a:solidFill>
                  <a:schemeClr val="tx1"/>
                </a:solidFill>
                <a:effectLst/>
                <a:latin typeface="+mn-lt"/>
                <a:ea typeface="+mn-ea"/>
                <a:cs typeface="+mn-cs"/>
              </a:rPr>
              <a:t>We proposed an alternative approach for </a:t>
            </a:r>
            <a:r>
              <a:rPr lang="en-US" sz="1200" b="0" i="0" u="none" strike="noStrike" kern="1200">
                <a:solidFill>
                  <a:schemeClr val="tx1"/>
                </a:solidFill>
                <a:effectLst/>
                <a:latin typeface="+mn-lt"/>
                <a:ea typeface="+mn-ea"/>
                <a:cs typeface="+mn-cs"/>
              </a:rPr>
              <a:t>constructing datasets</a:t>
            </a:r>
            <a:r>
              <a:rPr lang="en-US" sz="1200" b="0" i="0" u="none" strike="noStrike" kern="1200" dirty="0">
                <a:solidFill>
                  <a:schemeClr val="tx1"/>
                </a:solidFill>
                <a:effectLst/>
                <a:latin typeface="+mn-lt"/>
                <a:ea typeface="+mn-ea"/>
                <a:cs typeface="+mn-cs"/>
              </a:rPr>
              <a:t>, by expanding seed examples via natural perturbations. </a:t>
            </a:r>
            <a:br>
              <a:rPr lang="en-US" b="0" dirty="0">
                <a:effectLst/>
              </a:rPr>
            </a:br>
            <a:br>
              <a:rPr lang="en-US" b="0" dirty="0">
                <a:effectLst/>
              </a:rPr>
            </a:br>
            <a:r>
              <a:rPr lang="en-US" sz="1200" b="0" i="0" u="none" strike="noStrike" kern="1200" dirty="0">
                <a:solidFill>
                  <a:schemeClr val="tx1"/>
                </a:solidFill>
                <a:effectLst/>
                <a:latin typeface="+mn-lt"/>
                <a:ea typeface="+mn-ea"/>
                <a:cs typeface="+mn-cs"/>
              </a:rPr>
              <a:t>Our results demonstrate that models trained on perturbations of questions are more robust to minor variations and generalize better, if (and this can be a big if) the natural perturbations are moderately cheap to create.</a:t>
            </a:r>
            <a:endParaRPr lang="en-US" b="0" dirty="0">
              <a:effectLst/>
            </a:endParaRPr>
          </a:p>
          <a:p>
            <a:pPr rtl="0"/>
            <a:endParaRPr lang="en-US" b="0" dirty="0">
              <a:effectLst/>
            </a:endParaRPr>
          </a:p>
          <a:p>
            <a:pPr rtl="0"/>
            <a:r>
              <a:rPr lang="en-US" b="0" dirty="0">
                <a:effectLst/>
              </a:rPr>
              <a:t>The data used in our experiments for perturbations is available in the following link, in case you’re interested in using them. </a:t>
            </a:r>
          </a:p>
          <a:p>
            <a:pPr rtl="0"/>
            <a:endParaRPr lang="en-US" b="0" dirty="0">
              <a:effectLst/>
            </a:endParaRPr>
          </a:p>
          <a:p>
            <a:pPr rtl="0"/>
            <a:r>
              <a:rPr lang="en-US" b="0" dirty="0">
                <a:effectLst/>
              </a:rPr>
              <a:t>Thank you for your attention! </a:t>
            </a:r>
          </a:p>
          <a:p>
            <a:pPr rtl="0"/>
            <a:endParaRPr lang="en-US" b="0" dirty="0">
              <a:effectLst/>
            </a:endParaRPr>
          </a:p>
          <a:p>
            <a:pPr rtl="0"/>
            <a:r>
              <a:rPr lang="en-US" b="0" dirty="0">
                <a:effectLst/>
              </a:rPr>
              <a:t>=========</a:t>
            </a:r>
          </a:p>
          <a:p>
            <a:pPr rtl="0"/>
            <a:br>
              <a:rPr lang="en-US" b="0" dirty="0">
                <a:effectLst/>
              </a:rPr>
            </a:br>
            <a:r>
              <a:rPr lang="en-US" sz="1200" b="0" i="0" u="none" strike="noStrike" kern="1200" dirty="0">
                <a:solidFill>
                  <a:schemeClr val="tx1"/>
                </a:solidFill>
                <a:effectLst/>
                <a:latin typeface="+mn-lt"/>
                <a:ea typeface="+mn-ea"/>
                <a:cs typeface="+mn-cs"/>
              </a:rPr>
              <a:t>This work suggests a number of interesting lines of future investigation. For instance, how do the results change as a function of the total dataset budget b or large values of c? </a:t>
            </a:r>
            <a:endParaRPr lang="en-US" b="0" dirty="0">
              <a:effectLst/>
            </a:endParaRPr>
          </a:p>
          <a:p>
            <a:pPr rtl="0"/>
            <a:r>
              <a:rPr lang="en-US" sz="1200" b="0" i="0" u="none" strike="noStrike" kern="1200" dirty="0">
                <a:solidFill>
                  <a:schemeClr val="tx1"/>
                </a:solidFill>
                <a:effectLst/>
                <a:latin typeface="+mn-lt"/>
                <a:ea typeface="+mn-ea"/>
                <a:cs typeface="+mn-cs"/>
              </a:rPr>
              <a:t>Over-generation of perturbations can result in overly-similar (less informative) variations of a seed example, making larger clusters valuable only up to a certain extent.</a:t>
            </a:r>
            <a:endParaRPr lang="en-US" b="0" dirty="0">
              <a:effectLst/>
            </a:endParaRPr>
          </a:p>
          <a:p>
            <a:pPr rtl="0"/>
            <a:br>
              <a:rPr lang="en-US" b="0" dirty="0">
                <a:effectLst/>
              </a:rPr>
            </a:br>
            <a:br>
              <a:rPr lang="en-US" b="0" dirty="0">
                <a:effectLst/>
              </a:rPr>
            </a:br>
            <a:br>
              <a:rPr lang="en-US" b="0" dirty="0">
                <a:effectLst/>
              </a:rPr>
            </a:br>
            <a:br>
              <a:rPr lang="en-US" b="0" dirty="0">
                <a:effectLst/>
              </a:rPr>
            </a:br>
            <a:br>
              <a:rPr lang="en-US" b="0" dirty="0">
                <a:effectLst/>
              </a:rPr>
            </a:br>
            <a:r>
              <a:rPr lang="en-US" sz="1200" b="0" i="0" u="none" strike="noStrike" kern="1200" dirty="0">
                <a:solidFill>
                  <a:schemeClr val="tx1"/>
                </a:solidFill>
                <a:effectLst/>
                <a:latin typeface="+mn-lt"/>
                <a:ea typeface="+mn-ea"/>
                <a:cs typeface="+mn-cs"/>
              </a:rPr>
              <a:t>We find that when natural perturbations are moderately cheaper to create, it is more effective to use them for training models: such models exhibit higher robustness and 4stronger generalization, while retaining performance on the original dataset.</a:t>
            </a:r>
            <a:endParaRPr lang="en-US" b="0" dirty="0">
              <a:effectLst/>
            </a:endParaRPr>
          </a:p>
          <a:p>
            <a:br>
              <a:rPr lang="en-US" dirty="0"/>
            </a:br>
            <a:endParaRPr lang="en-US" dirty="0"/>
          </a:p>
        </p:txBody>
      </p:sp>
    </p:spTree>
    <p:extLst>
      <p:ext uri="{BB962C8B-B14F-4D97-AF65-F5344CB8AC3E}">
        <p14:creationId xmlns:p14="http://schemas.microsoft.com/office/powerpoint/2010/main" val="232431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question with respect to the premise of this work is whether the idea would generalize to other tasks. </a:t>
            </a:r>
          </a:p>
          <a:p>
            <a:r>
              <a:rPr lang="en-US" dirty="0"/>
              <a:t>Here, we chose yes/no questions since this is the least-explored sub-area of QA (compared to extractive QA, for example) and hence could benefit from more efficient dataset construction. </a:t>
            </a:r>
          </a:p>
          <a:p>
            <a:r>
              <a:rPr lang="en-US" dirty="0"/>
              <a:t>We (the authors) are cautiously optimistic that it would, although that is subject to factors such as the relative cost of creating diverse and challenging perturbations. </a:t>
            </a:r>
          </a:p>
          <a:p>
            <a:r>
              <a:rPr lang="en-US" dirty="0"/>
              <a:t>Concurrent works have also explored a similar construction for other tasks but with different purposes (Gardner et al., 2020; Kaushik et al., 2020).</a:t>
            </a:r>
          </a:p>
          <a:p>
            <a:pPr rtl="0"/>
            <a:endParaRPr lang="en-US" dirty="0"/>
          </a:p>
          <a:p>
            <a:r>
              <a:rPr lang="en-US" dirty="0"/>
              <a:t>A related work interested readers should check out is by Huang et al, to appear in Workshop on Insights from Negative Results in NLP.  This work conducts similar investigations as to ours, except that they focus on the entailment task and show negative results: they argue that models trained on crowd-sourced perturbations do not generalize better than </a:t>
            </a:r>
            <a:r>
              <a:rPr lang="en-US" dirty="0" err="1"/>
              <a:t>unaugmented</a:t>
            </a:r>
            <a:r>
              <a:rPr lang="en-US" dirty="0"/>
              <a:t> datasets of similar size. </a:t>
            </a:r>
          </a:p>
        </p:txBody>
      </p:sp>
      <p:sp>
        <p:nvSpPr>
          <p:cNvPr id="4" name="Slide Number Placeholder 3"/>
          <p:cNvSpPr>
            <a:spLocks noGrp="1"/>
          </p:cNvSpPr>
          <p:nvPr>
            <p:ph type="sldNum" sz="quarter" idx="5"/>
          </p:nvPr>
        </p:nvSpPr>
        <p:spPr/>
        <p:txBody>
          <a:bodyPr/>
          <a:lstStyle/>
          <a:p>
            <a:fld id="{542AF0B7-A7A6-C049-9720-22D22E6595AC}" type="slidenum">
              <a:rPr lang="en-US" smtClean="0"/>
              <a:t>12</a:t>
            </a:fld>
            <a:endParaRPr lang="en-US"/>
          </a:p>
        </p:txBody>
      </p:sp>
    </p:spTree>
    <p:extLst>
      <p:ext uri="{BB962C8B-B14F-4D97-AF65-F5344CB8AC3E}">
        <p14:creationId xmlns:p14="http://schemas.microsoft.com/office/powerpoint/2010/main" val="215770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Or to show this idea is shown pictorially here: </a:t>
            </a:r>
          </a:p>
          <a:p>
            <a:pPr rtl="0" fontAlgn="base"/>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start from a set of seed examples and then apply human-driven perturbations which often change the gold label as well. </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Such construction based on human-driven perturbations which often change the gold label as well.</a:t>
            </a:r>
          </a:p>
          <a:p>
            <a:pPr marL="171450" indent="-171450" rtl="0" fontAlgn="base">
              <a:buFontTx/>
              <a:buChar char="-"/>
            </a:pPr>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Left: Seed dataset DS with 3 instances (shown as different shapes).</a:t>
            </a:r>
          </a:p>
          <a:p>
            <a:pPr lvl="1" rtl="0" fontAlgn="base"/>
            <a:r>
              <a:rPr lang="en-US" sz="1200" b="0" i="0" u="none" strike="noStrike" kern="1200" dirty="0">
                <a:solidFill>
                  <a:schemeClr val="tx1"/>
                </a:solidFill>
                <a:effectLst/>
                <a:latin typeface="+mn-lt"/>
                <a:ea typeface="+mn-ea"/>
                <a:cs typeface="+mn-cs"/>
              </a:rPr>
              <a:t>Right: Expanded dataset D with 10 instances, comprising 2-4 minimal perturbations (illustrated as rotation, fills, etc.) of each seed instance.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call this process: natural-perturbations, in contrast to “adversarial perturbations”. </a:t>
            </a:r>
          </a:p>
          <a:p>
            <a:pPr marL="171450" indent="-171450" rtl="0" fontAlgn="base">
              <a:buFontTx/>
              <a:buChar char="-"/>
            </a:pPr>
            <a:r>
              <a:rPr lang="en-US" sz="1200" b="0" i="0" u="none" strike="noStrike" kern="1200" dirty="0">
                <a:solidFill>
                  <a:schemeClr val="tx1"/>
                </a:solidFill>
                <a:effectLst/>
                <a:latin typeface="+mn-lt"/>
                <a:ea typeface="+mn-ea"/>
                <a:cs typeface="+mn-cs"/>
              </a:rPr>
              <a:t>Natural perturbations are generated by humans and often are much diverse and challenging. </a:t>
            </a:r>
          </a:p>
          <a:p>
            <a:pPr marL="171450" indent="-171450" rtl="0" fontAlgn="base">
              <a:buFontTx/>
              <a:buChar char="-"/>
            </a:pPr>
            <a:r>
              <a:rPr lang="en-US" sz="1200" b="0" i="0" u="none" strike="noStrike" kern="1200" dirty="0">
                <a:solidFill>
                  <a:schemeClr val="tx1"/>
                </a:solidFill>
                <a:effectLst/>
                <a:latin typeface="+mn-lt"/>
                <a:ea typeface="+mn-ea"/>
                <a:cs typeface="+mn-cs"/>
              </a:rPr>
              <a:t>However, adversarial perturbations are often machine-based or rule-based.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conjecture that we explore is that construction via natural perturbations is a more cost-efficient alternative to the traditional way of creating new datasets. </a:t>
            </a:r>
          </a:p>
          <a:p>
            <a:pPr rtl="0" fontAlgn="base"/>
            <a:r>
              <a:rPr lang="en-US" sz="1200" b="0" i="0" u="none" strike="noStrike" kern="1200" dirty="0">
                <a:solidFill>
                  <a:schemeClr val="tx1"/>
                </a:solidFill>
                <a:effectLst/>
                <a:latin typeface="+mn-lt"/>
                <a:ea typeface="+mn-ea"/>
                <a:cs typeface="+mn-cs"/>
              </a:rPr>
              <a:t>Addressing this conjecture constitutes the majority of the experimental work presented in our work. </a:t>
            </a:r>
          </a:p>
          <a:p>
            <a:pPr rtl="0" fontAlgn="base"/>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8929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When cost ratio is one, there is no much benefit to </a:t>
            </a:r>
          </a:p>
          <a:p>
            <a:endParaRPr lang="en-US" dirty="0"/>
          </a:p>
          <a:p>
            <a:endParaRPr lang="en-US" dirty="0"/>
          </a:p>
          <a:p>
            <a:r>
              <a:rPr lang="en-US" dirty="0"/>
              <a:t>For assessing robustness, we use an expert-generated set </a:t>
            </a:r>
            <a:r>
              <a:rPr lang="en-US" dirty="0" err="1"/>
              <a:t>BOOLQe</a:t>
            </a:r>
            <a:r>
              <a:rPr lang="en-US" dirty="0"/>
              <a:t> published in Gardner et al. (2020)</a:t>
            </a:r>
          </a:p>
          <a:p>
            <a:r>
              <a:rPr lang="en-US" dirty="0"/>
              <a:t>with 339 </a:t>
            </a:r>
            <a:r>
              <a:rPr lang="en-US" dirty="0" err="1"/>
              <a:t>highquality</a:t>
            </a:r>
            <a:r>
              <a:rPr lang="en-US" dirty="0"/>
              <a:t> perturbed questions based on BOOLQ</a:t>
            </a:r>
          </a:p>
          <a:p>
            <a:r>
              <a:rPr lang="en-US" dirty="0"/>
              <a:t>A paper that will appear in this year’s EMNLP, in the Finding track.</a:t>
            </a:r>
          </a:p>
          <a:p>
            <a:endParaRPr lang="en-US" dirty="0"/>
          </a:p>
          <a:p>
            <a:endParaRPr lang="en-US" dirty="0"/>
          </a:p>
          <a:p>
            <a:r>
              <a:rPr lang="en-US" dirty="0"/>
              <a:t>The result on all datasets indicates that there is value in using perturbations clusters when r ≤ 0.6, i.e., larger clusters can be more cost-effective for build better training sets. Even when they are not much cheaper, they retain the same performance as independent examples, making them a good alternative for dataset expansion given few sources of examples (e.g., low resource languages).</a:t>
            </a:r>
          </a:p>
        </p:txBody>
      </p:sp>
      <p:sp>
        <p:nvSpPr>
          <p:cNvPr id="4" name="Slide Number Placeholder 3"/>
          <p:cNvSpPr>
            <a:spLocks noGrp="1"/>
          </p:cNvSpPr>
          <p:nvPr>
            <p:ph type="sldNum" sz="quarter" idx="5"/>
          </p:nvPr>
        </p:nvSpPr>
        <p:spPr/>
        <p:txBody>
          <a:bodyPr/>
          <a:lstStyle/>
          <a:p>
            <a:fld id="{542AF0B7-A7A6-C049-9720-22D22E6595AC}" type="slidenum">
              <a:rPr lang="en-US" smtClean="0"/>
              <a:t>15</a:t>
            </a:fld>
            <a:endParaRPr lang="en-US"/>
          </a:p>
        </p:txBody>
      </p:sp>
    </p:spTree>
    <p:extLst>
      <p:ext uri="{BB962C8B-B14F-4D97-AF65-F5344CB8AC3E}">
        <p14:creationId xmlns:p14="http://schemas.microsoft.com/office/powerpoint/2010/main" val="231612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050" b="0" i="0" u="none" strike="noStrike" kern="1200" dirty="0">
                <a:solidFill>
                  <a:schemeClr val="tx1"/>
                </a:solidFill>
                <a:effectLst/>
                <a:latin typeface="+mn-lt"/>
                <a:ea typeface="+mn-ea"/>
                <a:cs typeface="+mn-cs"/>
              </a:rPr>
              <a:t>Many NLP models  still require large and rich training datasets, which highlight the importance of exploring alternative ways of building them. </a:t>
            </a:r>
          </a:p>
          <a:p>
            <a:pPr rtl="0" fontAlgn="base"/>
            <a:r>
              <a:rPr lang="en-US" sz="1050" b="0" i="0" u="none" strike="noStrike" kern="1200" dirty="0">
                <a:solidFill>
                  <a:schemeClr val="tx1"/>
                </a:solidFill>
                <a:effectLst/>
                <a:latin typeface="+mn-lt"/>
                <a:ea typeface="+mn-ea"/>
                <a:cs typeface="+mn-cs"/>
              </a:rPr>
              <a:t>Dataset construction is typically formulated as a repeated task of writing new instances, often done by human annotators. </a:t>
            </a:r>
          </a:p>
          <a:p>
            <a:endParaRPr lang="en-US" sz="1050" dirty="0"/>
          </a:p>
          <a:p>
            <a:pPr rtl="0" fontAlgn="base"/>
            <a:r>
              <a:rPr lang="en-US" sz="1050" b="0" i="0" u="none" strike="noStrike" kern="1200" dirty="0">
                <a:solidFill>
                  <a:schemeClr val="tx1"/>
                </a:solidFill>
                <a:effectLst/>
                <a:latin typeface="+mn-lt"/>
                <a:ea typeface="+mn-ea"/>
                <a:cs typeface="+mn-cs"/>
              </a:rPr>
              <a:t>For instance, if you want to crowdsource natural language questions, one way to do it is to show human-annotators paragraphs of text and  based on them, ask them to write questions. </a:t>
            </a:r>
          </a:p>
          <a:p>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dirty="0">
                <a:solidFill>
                  <a:schemeClr val="tx1"/>
                </a:solidFill>
                <a:effectLst/>
                <a:latin typeface="+mn-lt"/>
                <a:ea typeface="+mn-ea"/>
                <a:cs typeface="+mn-cs"/>
              </a:rPr>
              <a:t>This can be a costly step and potentially a bottleneck to building stronger NLP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dirty="0">
                <a:solidFill>
                  <a:schemeClr val="tx1"/>
                </a:solidFill>
                <a:effectLst/>
                <a:latin typeface="+mn-lt"/>
                <a:ea typeface="+mn-ea"/>
                <a:cs typeface="+mn-cs"/>
              </a:rPr>
              <a:t>Obviously, this is not the only way to build a QA dataset; but we assume that this is the baseline dataset creation process. As I will argue later, this might not be a vastly limiting assumption to make.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b="0" i="0" u="none" strike="noStrike" kern="1200" dirty="0">
              <a:solidFill>
                <a:schemeClr val="tx1"/>
              </a:solidFill>
              <a:effectLst/>
              <a:latin typeface="+mn-lt"/>
              <a:ea typeface="+mn-ea"/>
              <a:cs typeface="+mn-cs"/>
            </a:endParaRPr>
          </a:p>
          <a:p>
            <a:endParaRPr lang="en-US" sz="1050" dirty="0"/>
          </a:p>
          <a:p>
            <a:endParaRPr lang="en-US" sz="1050" dirty="0"/>
          </a:p>
        </p:txBody>
      </p:sp>
      <p:sp>
        <p:nvSpPr>
          <p:cNvPr id="4" name="Slide Number Placeholder 3"/>
          <p:cNvSpPr>
            <a:spLocks noGrp="1"/>
          </p:cNvSpPr>
          <p:nvPr>
            <p:ph type="sldNum" sz="quarter" idx="5"/>
          </p:nvPr>
        </p:nvSpPr>
        <p:spPr/>
        <p:txBody>
          <a:bodyPr/>
          <a:lstStyle/>
          <a:p>
            <a:fld id="{542AF0B7-A7A6-C049-9720-22D22E6595AC}" type="slidenum">
              <a:rPr lang="en-US" smtClean="0"/>
              <a:t>2</a:t>
            </a:fld>
            <a:endParaRPr lang="en-US"/>
          </a:p>
        </p:txBody>
      </p:sp>
    </p:spTree>
    <p:extLst>
      <p:ext uri="{BB962C8B-B14F-4D97-AF65-F5344CB8AC3E}">
        <p14:creationId xmlns:p14="http://schemas.microsoft.com/office/powerpoint/2010/main" val="1605081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this work, we explore a slightly different paradigm for dataset construction; think of an annotation process, where instead of writing new instances, we only apply local perturbations to existing instances: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For example, suppose you’re given a question …. </a:t>
            </a:r>
          </a:p>
          <a:p>
            <a:pPr rtl="0" fontAlgn="base"/>
            <a:r>
              <a:rPr lang="en-US" sz="1200" b="0" i="0" u="none" strike="noStrike" kern="1200" dirty="0">
                <a:solidFill>
                  <a:schemeClr val="tx1"/>
                </a:solidFill>
                <a:effectLst/>
                <a:latin typeface="+mn-lt"/>
                <a:ea typeface="+mn-ea"/>
                <a:cs typeface="+mn-cs"/>
              </a:rPr>
              <a:t> -&gt; an annotator can make local changes to this question, to make it convey a slightly different meaning.</a:t>
            </a:r>
          </a:p>
          <a:p>
            <a:pPr rtl="0" fontAlgn="base"/>
            <a:r>
              <a:rPr lang="en-US" sz="1200" b="0" i="0" u="none" strike="noStrike" kern="1200" dirty="0">
                <a:solidFill>
                  <a:schemeClr val="tx1"/>
                </a:solidFill>
                <a:effectLst/>
                <a:latin typeface="+mn-lt"/>
                <a:ea typeface="+mn-ea"/>
                <a:cs typeface="+mn-cs"/>
              </a:rPr>
              <a:t>      For instance, here the tense of the question has changed and a temporal attribute has been added.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call this process: natural-perturbations, since they’re generated by humans and often are diverse and challenging.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is in contrast to “adversarial perturbations”, which are often machine-based or rule-based, typically to stumble existing machine solvers.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intuition here is that in creating perturbations is an easier task than writing new instances.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Hence, the conjecture that we explore is that construction via natural perturbations is a more cost-efficient alternative to the traditional way of creating new datasets. </a:t>
            </a:r>
          </a:p>
          <a:p>
            <a:pPr rtl="0" fontAlgn="base"/>
            <a:r>
              <a:rPr lang="en-US" sz="1200" b="0" i="0" u="none" strike="noStrike" kern="1200" dirty="0">
                <a:solidFill>
                  <a:schemeClr val="tx1"/>
                </a:solidFill>
                <a:effectLst/>
                <a:latin typeface="+mn-lt"/>
                <a:ea typeface="+mn-ea"/>
                <a:cs typeface="+mn-cs"/>
              </a:rPr>
              <a:t>Addressing this conjecture constitutes the majority of the experiments presented in our work.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2AF0B7-A7A6-C049-9720-22D22E6595AC}" type="slidenum">
              <a:rPr lang="en-US" smtClean="0"/>
              <a:t>3</a:t>
            </a:fld>
            <a:endParaRPr lang="en-US"/>
          </a:p>
        </p:txBody>
      </p:sp>
    </p:spTree>
    <p:extLst>
      <p:ext uri="{BB962C8B-B14F-4D97-AF65-F5344CB8AC3E}">
        <p14:creationId xmlns:p14="http://schemas.microsoft.com/office/powerpoint/2010/main" val="411637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investigate this conjecture, we crowdsource natural perturbations for an existing dataset; namely </a:t>
            </a:r>
            <a:r>
              <a:rPr lang="en-US" dirty="0" err="1"/>
              <a:t>BoolQ</a:t>
            </a:r>
            <a:r>
              <a:rPr lang="en-US" dirty="0"/>
              <a:t> [by Clark et al]. </a:t>
            </a:r>
          </a:p>
          <a:p>
            <a:endParaRPr lang="en-US" dirty="0"/>
          </a:p>
          <a:p>
            <a:r>
              <a:rPr lang="en-US" dirty="0"/>
              <a:t>This is done in two steps: </a:t>
            </a:r>
          </a:p>
          <a:p>
            <a:endParaRPr lang="en-US" dirty="0"/>
          </a:p>
          <a:p>
            <a:pPr marL="228600" indent="-228600">
              <a:buAutoNum type="arabicPeriod"/>
            </a:pPr>
            <a:r>
              <a:rPr lang="en-US" dirty="0"/>
              <a:t>In the first step, </a:t>
            </a:r>
            <a:r>
              <a:rPr lang="en-US" sz="1200" b="0" i="0" kern="1200" dirty="0" err="1">
                <a:solidFill>
                  <a:schemeClr val="tx1"/>
                </a:solidFill>
                <a:effectLst/>
                <a:latin typeface="+mn-lt"/>
                <a:ea typeface="+mn-ea"/>
                <a:cs typeface="+mn-cs"/>
              </a:rPr>
              <a:t>crowdworkers</a:t>
            </a:r>
            <a:r>
              <a:rPr lang="en-US" sz="1200" b="0" i="0" kern="1200" dirty="0">
                <a:solidFill>
                  <a:schemeClr val="tx1"/>
                </a:solidFill>
                <a:effectLst/>
                <a:latin typeface="+mn-lt"/>
                <a:ea typeface="+mn-ea"/>
                <a:cs typeface="+mn-cs"/>
              </a:rPr>
              <a:t> are asked to minimally perturb the questions such that  </a:t>
            </a:r>
          </a:p>
          <a:p>
            <a:pPr marL="685800" lvl="1" indent="-228600">
              <a:buFont typeface="Arial" panose="020B0604020202020204" pitchFamily="34" charset="0"/>
              <a:buChar char="•"/>
            </a:pPr>
            <a:r>
              <a:rPr lang="en-US" sz="1200" b="0" i="0" kern="1200" dirty="0">
                <a:solidFill>
                  <a:schemeClr val="tx1"/>
                </a:solidFill>
                <a:effectLst/>
                <a:latin typeface="+mn-lt"/>
                <a:ea typeface="+mn-ea"/>
                <a:cs typeface="+mn-cs"/>
              </a:rPr>
              <a:t>(1) the changes are minimal and </a:t>
            </a:r>
          </a:p>
          <a:p>
            <a:pPr marL="685800" lvl="1" indent="-228600">
              <a:buFont typeface="Arial" panose="020B0604020202020204" pitchFamily="34" charset="0"/>
              <a:buChar char="•"/>
            </a:pPr>
            <a:r>
              <a:rPr lang="en-US" sz="1200" b="0" i="0" kern="1200" dirty="0">
                <a:solidFill>
                  <a:schemeClr val="tx1"/>
                </a:solidFill>
                <a:effectLst/>
                <a:latin typeface="+mn-lt"/>
                <a:ea typeface="+mn-ea"/>
                <a:cs typeface="+mn-cs"/>
              </a:rPr>
              <a:t>(2) answer labels are different in a good portion of the cases. </a:t>
            </a:r>
            <a:endParaRPr lang="en-US" dirty="0"/>
          </a:p>
          <a:p>
            <a:r>
              <a:rPr lang="en-US" dirty="0"/>
              <a:t>	</a:t>
            </a:r>
          </a:p>
          <a:p>
            <a:r>
              <a:rPr lang="en-US" dirty="0"/>
              <a:t>2. This is followed by an independent verification step to verify dataset quality. </a:t>
            </a:r>
          </a:p>
          <a:p>
            <a:endParaRPr lang="en-US" dirty="0"/>
          </a:p>
          <a:p>
            <a:r>
              <a:rPr lang="en-US" dirty="0"/>
              <a:t> The result is a collection of perturbed questions for the </a:t>
            </a:r>
            <a:r>
              <a:rPr lang="en-US" dirty="0" err="1"/>
              <a:t>BoolQ</a:t>
            </a:r>
            <a:r>
              <a:rPr lang="en-US" dirty="0"/>
              <a:t> dataset which we will use for our experiments. </a:t>
            </a:r>
          </a:p>
          <a:p>
            <a:endParaRPr lang="en-US" dirty="0"/>
          </a:p>
          <a:p>
            <a:r>
              <a:rPr lang="en-US" dirty="0"/>
              <a:t>====== </a:t>
            </a:r>
            <a:br>
              <a:rPr lang="en-US" dirty="0"/>
            </a:br>
            <a:r>
              <a:rPr lang="en-US" dirty="0"/>
              <a:t> by ensuring all generated questions are answerable given the relevant paragraph</a:t>
            </a:r>
          </a:p>
          <a:p>
            <a:r>
              <a:rPr lang="en-US" dirty="0"/>
              <a:t>1. </a:t>
            </a:r>
            <a:r>
              <a:rPr lang="en-US" dirty="0" err="1"/>
              <a:t>Crowdworkers</a:t>
            </a:r>
            <a:r>
              <a:rPr lang="en-US" dirty="0"/>
              <a:t> are given a question and its corresponding gold answer. </a:t>
            </a:r>
          </a:p>
          <a:p>
            <a:r>
              <a:rPr lang="en-US" dirty="0"/>
              <a:t>For each question, we ask </a:t>
            </a:r>
            <a:r>
              <a:rPr lang="en-US" dirty="0" err="1"/>
              <a:t>crowdworkers</a:t>
            </a:r>
            <a:r>
              <a:rPr lang="en-US" dirty="0"/>
              <a:t> to apply minimal perturbations to the questions such that: </a:t>
            </a:r>
          </a:p>
          <a:p>
            <a:r>
              <a:rPr lang="en-US" dirty="0"/>
              <a:t>	- the changes are minimal and </a:t>
            </a:r>
          </a:p>
          <a:p>
            <a:r>
              <a:rPr lang="en-US" dirty="0"/>
              <a:t> 	- that in a good portion of the cases they change the answers to the original questions.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How do you go about comparing these two approaches?  [transition from the previous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I.e., if the answer was ”yes”, it’d change to “no” (and vice versa)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construction should incentivize creativity and diversity in local perturbations by, for instance, showing thought-provoking suggestions, using a diverse pool of annotators</a:t>
            </a:r>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4</a:t>
            </a:fld>
            <a:endParaRPr lang="en-US"/>
          </a:p>
        </p:txBody>
      </p:sp>
    </p:spTree>
    <p:extLst>
      <p:ext uri="{BB962C8B-B14F-4D97-AF65-F5344CB8AC3E}">
        <p14:creationId xmlns:p14="http://schemas.microsoft.com/office/powerpoint/2010/main" val="3519046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our experimental setup more concrete: </a:t>
            </a:r>
          </a:p>
          <a:p>
            <a:pPr marL="171450" indent="-171450">
              <a:buFont typeface="Arial" panose="020B0604020202020204" pitchFamily="34" charset="0"/>
              <a:buChar char="•"/>
            </a:pPr>
            <a:r>
              <a:rPr lang="en-US" dirty="0"/>
              <a:t>Suppose you want to build the best possible dataset, for a fixed amount of budget. </a:t>
            </a:r>
          </a:p>
          <a:p>
            <a:pPr marL="171450" indent="-171450">
              <a:buFont typeface="Arial" panose="020B0604020202020204" pitchFamily="34" charset="0"/>
              <a:buChar char="•"/>
            </a:pPr>
            <a:r>
              <a:rPr lang="en-US" dirty="0"/>
              <a:t>You have [at least] alternatives: </a:t>
            </a:r>
          </a:p>
          <a:p>
            <a:pPr marL="628650" lvl="1" indent="-171450">
              <a:buFont typeface="Arial" panose="020B0604020202020204" pitchFamily="34" charset="0"/>
              <a:buChar char="•"/>
            </a:pPr>
            <a:r>
              <a:rPr lang="en-US" dirty="0"/>
              <a:t>Approach A: Use this money in a pipeline where each instance is written by human worker. </a:t>
            </a:r>
          </a:p>
          <a:p>
            <a:pPr marL="628650" lvl="1" indent="-171450">
              <a:buFont typeface="Arial" panose="020B0604020202020204" pitchFamily="34" charset="0"/>
              <a:buChar char="•"/>
            </a:pPr>
            <a:r>
              <a:rPr lang="en-US" dirty="0"/>
              <a:t>Approach B: Or, use some money to create an initial seed of instances, followed by local perturbations on each instance.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While in approach A all questions are created by a human worker, </a:t>
            </a:r>
          </a:p>
          <a:p>
            <a:pPr marL="171450" indent="-171450">
              <a:buFont typeface="Arial" panose="020B0604020202020204" pitchFamily="34" charset="0"/>
              <a:buChar char="•"/>
            </a:pPr>
            <a:r>
              <a:rPr lang="en-US" dirty="0"/>
              <a:t>in approach B, only a limited set of questions are written (as our seed set) and the rest are perturbed.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since perturbing questions is often cheaper than writing them, approach B is likely to result in overall more questions. </a:t>
            </a:r>
          </a:p>
          <a:p>
            <a:pPr marL="171450" indent="-171450">
              <a:buFont typeface="Arial" panose="020B0604020202020204" pitchFamily="34" charset="0"/>
              <a:buChar char="•"/>
            </a:pPr>
            <a:r>
              <a:rPr lang="en-US" dirty="0"/>
              <a:t>How much more questions? That depends on the ratio of the cost of … over … . </a:t>
            </a:r>
          </a:p>
          <a:p>
            <a:pPr marL="171450" indent="-171450">
              <a:buFont typeface="Arial" panose="020B0604020202020204" pitchFamily="34" charset="0"/>
              <a:buChar char="•"/>
            </a:pPr>
            <a:r>
              <a:rPr lang="en-US" dirty="0"/>
              <a:t>We call this quantity, perturbation cost-ratio and we’re </a:t>
            </a:r>
            <a:r>
              <a:rPr lang="en-US" dirty="0" err="1"/>
              <a:t>gonna</a:t>
            </a:r>
            <a:r>
              <a:rPr lang="en-US" dirty="0"/>
              <a:t> incorporate this parameter in our experiments. </a:t>
            </a:r>
          </a:p>
          <a:p>
            <a:pPr marL="171450" indent="-171450">
              <a:buFont typeface="Arial" panose="020B0604020202020204" pitchFamily="34" charset="0"/>
              <a:buChar char="•"/>
            </a:pP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approach A, you’re probably going to get more some form of diversity in your data. </a:t>
            </a:r>
            <a:r>
              <a:rPr lang="en-US" dirty="0" err="1"/>
              <a:t>E.g</a:t>
            </a:r>
            <a:r>
              <a:rPr lang="en-US" dirty="0"/>
              <a:t>, diversity In terms of the topics covered by the questions.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5</a:t>
            </a:fld>
            <a:endParaRPr lang="en-US"/>
          </a:p>
        </p:txBody>
      </p:sp>
    </p:spTree>
    <p:extLst>
      <p:ext uri="{BB962C8B-B14F-4D97-AF65-F5344CB8AC3E}">
        <p14:creationId xmlns:p14="http://schemas.microsoft.com/office/powerpoint/2010/main" val="175452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Suppose you have a construction pipeline that has a cost ratio at 0.33. I.e., each perturbations would cost 1/3 of the cost of writing a new question ground-up. </a:t>
            </a:r>
          </a:p>
          <a:p>
            <a:endParaRPr lang="en-US" dirty="0"/>
          </a:p>
          <a:p>
            <a:r>
              <a:rPr lang="en-US" dirty="0"/>
              <a:t>For a size $n$ subset of data resulted from </a:t>
            </a:r>
            <a:r>
              <a:rPr lang="en-US" dirty="0" err="1"/>
              <a:t>Approch</a:t>
            </a:r>
            <a:r>
              <a:rPr lang="en-US" dirty="0"/>
              <a:t> A (</a:t>
            </a:r>
            <a:r>
              <a:rPr lang="en-US" dirty="0" err="1"/>
              <a:t>BoolQ</a:t>
            </a:r>
            <a:r>
              <a:rPr lang="en-US" dirty="0"/>
              <a:t>, in our experiments), we would like to find an equivalent-cost subset of a dataset resulted from Approach B (i.e., </a:t>
            </a:r>
            <a:r>
              <a:rPr lang="en-US" dirty="0" err="1"/>
              <a:t>BoolQ</a:t>
            </a:r>
            <a:r>
              <a:rPr lang="en-US" dirty="0"/>
              <a:t> perturbations dataset).  </a:t>
            </a:r>
          </a:p>
          <a:p>
            <a:endParaRPr lang="en-US" dirty="0"/>
          </a:p>
          <a:p>
            <a:r>
              <a:rPr lang="en-US" dirty="0"/>
              <a:t>With a little bit of calculation, we can see that an equivalent cost  Approach B dataset has size 2n, assuming that each instance is perturbed 3 times (i.e., clusters of size four). </a:t>
            </a:r>
          </a:p>
          <a:p>
            <a:endParaRPr lang="en-US" dirty="0"/>
          </a:p>
          <a:p>
            <a:r>
              <a:rPr lang="en-US" dirty="0"/>
              <a:t>To have a more complete picture, here is a plot of equal-cost dataset from Approach B, as a function of  cost-ratio. </a:t>
            </a:r>
          </a:p>
          <a:p>
            <a:r>
              <a:rPr lang="en-US" dirty="0"/>
              <a:t> - for smaller cost-ratios, we get more questions, for the same overall cost.  </a:t>
            </a:r>
          </a:p>
          <a:p>
            <a:r>
              <a:rPr lang="en-US" dirty="0"/>
              <a:t> - And you can see that when cost-ratio is 0.33, the this size 2n. </a:t>
            </a:r>
          </a:p>
          <a:p>
            <a:br>
              <a:rPr lang="en-US" dirty="0"/>
            </a:br>
            <a:r>
              <a:rPr lang="en-US" dirty="0"/>
              <a:t>In reality, the cost-ratio parameter would depend on many factors (the difficulty of the task &amp; quality of the perturbations, </a:t>
            </a:r>
            <a:r>
              <a:rPr lang="en-US" dirty="0" err="1"/>
              <a:t>etc</a:t>
            </a:r>
            <a:r>
              <a:rPr lang="en-US" dirty="0"/>
              <a:t>). </a:t>
            </a:r>
          </a:p>
          <a:p>
            <a:pPr marL="171450" indent="-171450">
              <a:buFont typeface="Arial" panose="020B0604020202020204" pitchFamily="34" charset="0"/>
              <a:buChar char="•"/>
            </a:pPr>
            <a:r>
              <a:rPr lang="en-US" dirty="0"/>
              <a:t>So it’s really a domain and problem dependent variable. </a:t>
            </a:r>
          </a:p>
          <a:p>
            <a:pPr marL="171450" indent="-171450">
              <a:buFont typeface="Arial" panose="020B0604020202020204" pitchFamily="34" charset="0"/>
              <a:buChar char="•"/>
            </a:pPr>
            <a:r>
              <a:rPr lang="en-US" dirty="0"/>
              <a:t>But our intuition is that, for many applications, perturbations are neither too expensive, nor too cheap. Hence, a reasonable value of cost-ratio lies in the middle of the spectrum. </a:t>
            </a:r>
          </a:p>
          <a:p>
            <a:pPr marL="171450" indent="-171450">
              <a:buFont typeface="Arial" panose="020B0604020202020204" pitchFamily="34" charset="0"/>
              <a:buChar char="•"/>
            </a:pPr>
            <a:r>
              <a:rPr lang="en-US" dirty="0"/>
              <a:t>And that's the range that we're interested in.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542AF0B7-A7A6-C049-9720-22D22E6595AC}" type="slidenum">
              <a:rPr lang="en-US" smtClean="0"/>
              <a:t>6</a:t>
            </a:fld>
            <a:endParaRPr lang="en-US"/>
          </a:p>
        </p:txBody>
      </p:sp>
    </p:spTree>
    <p:extLst>
      <p:ext uri="{BB962C8B-B14F-4D97-AF65-F5344CB8AC3E}">
        <p14:creationId xmlns:p14="http://schemas.microsoft.com/office/powerpoint/2010/main" val="369734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dirty="0"/>
              <a:t>Let’s see an experiment: </a:t>
            </a:r>
          </a:p>
          <a:p>
            <a:pPr rtl="0" fontAlgn="base"/>
            <a:r>
              <a:rPr lang="en-US" dirty="0"/>
              <a:t>Here we compare the performance of </a:t>
            </a:r>
            <a:r>
              <a:rPr lang="en-US" dirty="0" err="1"/>
              <a:t>RoBERTa</a:t>
            </a:r>
            <a:r>
              <a:rPr lang="en-US" dirty="0"/>
              <a:t>-large model </a:t>
            </a:r>
          </a:p>
          <a:p>
            <a:pPr rtl="0" fontAlgn="base"/>
            <a:r>
              <a:rPr lang="en-US" dirty="0"/>
              <a:t>When trained on data collected from two different approaches: </a:t>
            </a:r>
          </a:p>
          <a:p>
            <a:pPr rtl="0" fontAlgn="base"/>
            <a:r>
              <a:rPr lang="en-US" dirty="0"/>
              <a:t> - In blue, </a:t>
            </a:r>
            <a:r>
              <a:rPr lang="en-US" dirty="0" err="1"/>
              <a:t>roberta</a:t>
            </a:r>
            <a:r>
              <a:rPr lang="en-US" dirty="0"/>
              <a:t> trained on a dataset  resulted from </a:t>
            </a:r>
            <a:r>
              <a:rPr lang="en-US" dirty="0" err="1"/>
              <a:t>Aproach</a:t>
            </a:r>
            <a:r>
              <a:rPr lang="en-US" dirty="0"/>
              <a:t> A: as writing new instance </a:t>
            </a:r>
          </a:p>
          <a:p>
            <a:pPr rtl="0" fontAlgn="base"/>
            <a:r>
              <a:rPr lang="en-US" dirty="0"/>
              <a:t> - In green, </a:t>
            </a:r>
            <a:r>
              <a:rPr lang="en-US" dirty="0" err="1"/>
              <a:t>roberta</a:t>
            </a:r>
            <a:r>
              <a:rPr lang="en-US" dirty="0"/>
              <a:t> trained on a dataset of perturbed instances. </a:t>
            </a:r>
          </a:p>
          <a:p>
            <a:pPr rtl="0" fontAlgn="base"/>
            <a:r>
              <a:rPr lang="en-US" dirty="0"/>
              <a:t>Y-axis shows evaluations done on </a:t>
            </a:r>
            <a:r>
              <a:rPr lang="en-US" dirty="0" err="1"/>
              <a:t>BoolQ</a:t>
            </a:r>
            <a:r>
              <a:rPr lang="en-US" dirty="0"/>
              <a:t> test set. </a:t>
            </a:r>
          </a:p>
          <a:p>
            <a:pPr rtl="0" fontAlgn="base"/>
            <a:r>
              <a:rPr lang="en-US" dirty="0"/>
              <a:t>The x-axis indicates cost-ratio, ranging from 0 to 1.0 </a:t>
            </a:r>
          </a:p>
          <a:p>
            <a:pPr rtl="0" fontAlgn="base"/>
            <a:br>
              <a:rPr lang="en-US" dirty="0"/>
            </a:br>
            <a:r>
              <a:rPr lang="en-US" dirty="0"/>
              <a:t> - When cost ratio is roughly in the middle (a moderately cheap perturbations), we see that trained a model on Approach B data has ~7% gains over the same model trained on Approach A dataset. </a:t>
            </a:r>
          </a:p>
          <a:p>
            <a:pPr rtl="0" fontAlgn="base"/>
            <a:r>
              <a:rPr lang="en-US" dirty="0"/>
              <a:t>- As we keep moving to left, the gains get bigger. </a:t>
            </a:r>
          </a:p>
          <a:p>
            <a:pPr rtl="0" fontAlgn="base"/>
            <a:r>
              <a:rPr lang="en-US" dirty="0"/>
              <a:t>- and when cost-ratio is high, there is no much benefit to to perturbations. </a:t>
            </a:r>
          </a:p>
          <a:p>
            <a:pPr marL="171450" indent="-171450" rtl="0" fontAlgn="base">
              <a:buFontTx/>
              <a:buChar char="-"/>
            </a:pPr>
            <a:endParaRPr lang="en-US" sz="1200" b="0" i="0" u="none" strike="noStrike" kern="1200" dirty="0">
              <a:solidFill>
                <a:schemeClr val="tx1"/>
              </a:solidFill>
              <a:effectLst/>
              <a:latin typeface="+mn-lt"/>
              <a:ea typeface="+mn-ea"/>
              <a:cs typeface="+mn-cs"/>
            </a:endParaRPr>
          </a:p>
          <a:p>
            <a:pPr marL="171450" indent="-171450" rtl="0" fontAlgn="base">
              <a:buFontTx/>
              <a:buChar char="-"/>
            </a:pPr>
            <a:r>
              <a:rPr lang="en-US" sz="1200" b="0" i="0" u="none" strike="noStrike" kern="1200" dirty="0">
                <a:solidFill>
                  <a:schemeClr val="tx1"/>
                </a:solidFill>
                <a:effectLst/>
                <a:latin typeface="+mn-lt"/>
                <a:ea typeface="+mn-ea"/>
                <a:cs typeface="+mn-cs"/>
              </a:rPr>
              <a:t>Overall, we see that when natural perturbations are moderately cheap [in the practical range in the middle], they result in more accurate models. </a:t>
            </a:r>
          </a:p>
        </p:txBody>
      </p:sp>
      <p:sp>
        <p:nvSpPr>
          <p:cNvPr id="4" name="Slide Number Placeholder 3"/>
          <p:cNvSpPr>
            <a:spLocks noGrp="1"/>
          </p:cNvSpPr>
          <p:nvPr>
            <p:ph type="sldNum" sz="quarter" idx="5"/>
          </p:nvPr>
        </p:nvSpPr>
        <p:spPr/>
        <p:txBody>
          <a:bodyPr/>
          <a:lstStyle/>
          <a:p>
            <a:fld id="{542AF0B7-A7A6-C049-9720-22D22E6595AC}" type="slidenum">
              <a:rPr lang="en-US" smtClean="0"/>
              <a:t>7</a:t>
            </a:fld>
            <a:endParaRPr lang="en-US"/>
          </a:p>
        </p:txBody>
      </p:sp>
    </p:spTree>
    <p:extLst>
      <p:ext uri="{BB962C8B-B14F-4D97-AF65-F5344CB8AC3E}">
        <p14:creationId xmlns:p14="http://schemas.microsoft.com/office/powerpoint/2010/main" val="181464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the experiment, this time by evaluating the same models on different datasets. </a:t>
            </a:r>
          </a:p>
          <a:p>
            <a:endParaRPr lang="en-US" dirty="0"/>
          </a:p>
          <a:p>
            <a:r>
              <a:rPr lang="en-US" dirty="0"/>
              <a:t>For assessing generalization, we evaluate on the yes/no questions subset of MULTIRC.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assessing robustness, we evaluate on the contrast set of </a:t>
            </a:r>
            <a:r>
              <a:rPr lang="en-US" dirty="0" err="1"/>
              <a:t>BoolQ</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see similar trends: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for a practical range of perturbations cost-ratio, help the model have better generalization and robustness. </a:t>
            </a:r>
            <a:br>
              <a:rPr lang="en-US" dirty="0"/>
            </a:br>
            <a:endParaRPr lang="en-US" dirty="0"/>
          </a:p>
          <a:p>
            <a:r>
              <a:rPr lang="en-US" dirty="0"/>
              <a:t>We have more experiments in our paper.</a:t>
            </a:r>
          </a:p>
          <a:p>
            <a:endParaRPr lang="en-US" dirty="0"/>
          </a:p>
          <a:p>
            <a:r>
              <a:rPr lang="en-US" dirty="0"/>
              <a:t>======</a:t>
            </a:r>
          </a:p>
          <a:p>
            <a:r>
              <a:rPr lang="en-US" dirty="0"/>
              <a:t> A related work that will also appear in this year’s EMNLP, in the Finding track.</a:t>
            </a:r>
          </a:p>
        </p:txBody>
      </p:sp>
      <p:sp>
        <p:nvSpPr>
          <p:cNvPr id="4" name="Slide Number Placeholder 3"/>
          <p:cNvSpPr>
            <a:spLocks noGrp="1"/>
          </p:cNvSpPr>
          <p:nvPr>
            <p:ph type="sldNum" sz="quarter" idx="5"/>
          </p:nvPr>
        </p:nvSpPr>
        <p:spPr/>
        <p:txBody>
          <a:bodyPr/>
          <a:lstStyle/>
          <a:p>
            <a:fld id="{542AF0B7-A7A6-C049-9720-22D22E6595AC}" type="slidenum">
              <a:rPr lang="en-US" smtClean="0"/>
              <a:t>8</a:t>
            </a:fld>
            <a:endParaRPr lang="en-US"/>
          </a:p>
        </p:txBody>
      </p:sp>
    </p:spTree>
    <p:extLst>
      <p:ext uri="{BB962C8B-B14F-4D97-AF65-F5344CB8AC3E}">
        <p14:creationId xmlns:p14="http://schemas.microsoft.com/office/powerpoint/2010/main" val="381713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end, I would like to highlight two closely related  recent works, </a:t>
            </a:r>
            <a:br>
              <a:rPr lang="en-US" dirty="0"/>
            </a:br>
            <a:endParaRPr lang="en-US" dirty="0"/>
          </a:p>
          <a:p>
            <a:r>
              <a:rPr lang="en-US" sz="1200" b="0" i="0" kern="1200" dirty="0">
                <a:solidFill>
                  <a:schemeClr val="tx1"/>
                </a:solidFill>
                <a:effectLst/>
                <a:latin typeface="+mn-lt"/>
                <a:ea typeface="+mn-ea"/>
                <a:cs typeface="+mn-cs"/>
              </a:rPr>
              <a:t>Notably, the work by Koushik et al show the value of natural-perturbations in reducing spurious correlations.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the work by Huang et al. where they study perturbations in the context of textual entailment, where conclude that perturbations were not helpful for generalization in their setup.</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is by Huang et al, to appear in Workshop on Insights from Negative Results in NLP.  </a:t>
            </a:r>
          </a:p>
          <a:p>
            <a:r>
              <a:rPr lang="en-US" dirty="0"/>
              <a:t>This work conducts similar investigations as to ours, except that they focus on the entailment task and show negative results: they argue that models trained on crowd-sourced perturbations do not generalize better than </a:t>
            </a:r>
            <a:r>
              <a:rPr lang="en-US" dirty="0" err="1"/>
              <a:t>unaugmented</a:t>
            </a:r>
            <a:r>
              <a:rPr lang="en-US" dirty="0"/>
              <a:t> datasets of similar size. </a:t>
            </a:r>
          </a:p>
          <a:p>
            <a:endParaRPr lang="en-US" dirty="0"/>
          </a:p>
          <a:p>
            <a:r>
              <a:rPr lang="en-US" sz="1200" b="0" i="0" kern="1200" dirty="0">
                <a:solidFill>
                  <a:schemeClr val="tx1"/>
                </a:solidFill>
                <a:effectLst/>
                <a:latin typeface="+mn-lt"/>
                <a:ea typeface="+mn-ea"/>
                <a:cs typeface="+mn-cs"/>
              </a:rPr>
              <a:t>where they study perturbations in the context of textual entailment and do not find perturbations helpful for generalization in their setup.</a:t>
            </a:r>
            <a:endParaRPr lang="en-US" dirty="0"/>
          </a:p>
          <a:p>
            <a:br>
              <a:rPr lang="en-US" dirty="0"/>
            </a:br>
            <a:r>
              <a:rPr lang="en-US" dirty="0"/>
              <a:t>A different message than that of ours, but it’s good to read both to have a more complete picture.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2AF0B7-A7A6-C049-9720-22D22E6595AC}" type="slidenum">
              <a:rPr lang="en-US" smtClean="0"/>
              <a:t>9</a:t>
            </a:fld>
            <a:endParaRPr lang="en-US"/>
          </a:p>
        </p:txBody>
      </p:sp>
    </p:spTree>
    <p:extLst>
      <p:ext uri="{BB962C8B-B14F-4D97-AF65-F5344CB8AC3E}">
        <p14:creationId xmlns:p14="http://schemas.microsoft.com/office/powerpoint/2010/main" val="3043662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06" r:id="rId16"/>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3.emf"/><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1283109" y="1785583"/>
            <a:ext cx="10515187" cy="1909762"/>
          </a:xfrm>
          <a:prstGeom prst="rect">
            <a:avLst/>
          </a:prstGeom>
        </p:spPr>
        <p:txBody>
          <a:bodyPr spcFirstLastPara="1" vert="horz" wrap="square" lIns="121900" tIns="121900" rIns="121900" bIns="121900" numCol="1" anchor="b" anchorCtr="0" compatLnSpc="1">
            <a:prstTxWarp prst="textNoShape">
              <a:avLst/>
            </a:prstTxWarp>
            <a:noAutofit/>
          </a:bodyPr>
          <a:lstStyle/>
          <a:p>
            <a:pPr lvl="0" algn="ctr"/>
            <a:r>
              <a:rPr lang="en-US" sz="3600" dirty="0"/>
              <a:t>More Bang for Your Buck: </a:t>
            </a:r>
            <a:br>
              <a:rPr lang="en-US" sz="3600" dirty="0"/>
            </a:br>
            <a:r>
              <a:rPr lang="en-US" sz="4267" dirty="0"/>
              <a:t>Natural Perturbations for Robust QA</a:t>
            </a:r>
            <a:endParaRPr sz="3733" dirty="0"/>
          </a:p>
        </p:txBody>
      </p:sp>
      <p:sp>
        <p:nvSpPr>
          <p:cNvPr id="5" name="Rectangle 3">
            <a:extLst>
              <a:ext uri="{FF2B5EF4-FFF2-40B4-BE49-F238E27FC236}">
                <a16:creationId xmlns:a16="http://schemas.microsoft.com/office/drawing/2014/main" id="{DDA61676-0FCF-FD48-9833-91352C9273B4}"/>
              </a:ext>
            </a:extLst>
          </p:cNvPr>
          <p:cNvSpPr>
            <a:spLocks noChangeArrowheads="1"/>
          </p:cNvSpPr>
          <p:nvPr/>
        </p:nvSpPr>
        <p:spPr bwMode="auto">
          <a:xfrm>
            <a:off x="2436783" y="5615569"/>
            <a:ext cx="8556189"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algn="ctr"/>
            <a:r>
              <a:rPr lang="en-US" altLang="en-US" sz="1500" b="1" dirty="0">
                <a:solidFill>
                  <a:srgbClr val="0011FF"/>
                </a:solidFill>
                <a:latin typeface="Arial" panose="020B0604020202020204" pitchFamily="34" charset="0"/>
                <a:cs typeface="Arial" panose="020B0604020202020204" pitchFamily="34" charset="0"/>
              </a:rPr>
              <a:t>Daniel </a:t>
            </a:r>
            <a:r>
              <a:rPr lang="en-US" altLang="en-US" sz="1500" b="1" dirty="0" err="1">
                <a:solidFill>
                  <a:srgbClr val="0011FF"/>
                </a:solidFill>
                <a:latin typeface="Arial" panose="020B0604020202020204" pitchFamily="34" charset="0"/>
                <a:cs typeface="Arial" panose="020B0604020202020204" pitchFamily="34" charset="0"/>
              </a:rPr>
              <a:t>Khashabi</a:t>
            </a:r>
            <a:r>
              <a:rPr lang="en-US" altLang="en-US" sz="1500" dirty="0"/>
              <a:t>		</a:t>
            </a:r>
            <a:r>
              <a:rPr lang="en-US" altLang="en-US" sz="1500" dirty="0">
                <a:solidFill>
                  <a:srgbClr val="666666"/>
                </a:solidFill>
                <a:latin typeface="Arial" panose="020B0604020202020204" pitchFamily="34" charset="0"/>
              </a:rPr>
              <a:t>             Tushar </a:t>
            </a:r>
            <a:r>
              <a:rPr lang="en-US" altLang="en-US" sz="1500" dirty="0" err="1">
                <a:solidFill>
                  <a:srgbClr val="666666"/>
                </a:solidFill>
                <a:latin typeface="Arial" panose="020B0604020202020204" pitchFamily="34" charset="0"/>
              </a:rPr>
              <a:t>Khot</a:t>
            </a:r>
            <a:r>
              <a:rPr lang="en-US" altLang="en-US" sz="1500" dirty="0">
                <a:solidFill>
                  <a:srgbClr val="666666"/>
                </a:solidFill>
                <a:latin typeface="Arial" panose="020B0604020202020204" pitchFamily="34" charset="0"/>
              </a:rPr>
              <a:t>      </a:t>
            </a:r>
            <a:r>
              <a:rPr lang="en-US" altLang="en-US" sz="1500" dirty="0"/>
              <a:t>		</a:t>
            </a:r>
            <a:r>
              <a:rPr lang="en-US" altLang="en-US" sz="1500" dirty="0">
                <a:solidFill>
                  <a:srgbClr val="666666"/>
                </a:solidFill>
                <a:latin typeface="Arial" panose="020B0604020202020204" pitchFamily="34" charset="0"/>
              </a:rPr>
              <a:t> </a:t>
            </a:r>
            <a:r>
              <a:rPr lang="en-US" altLang="en-US" sz="1500" dirty="0">
                <a:solidFill>
                  <a:srgbClr val="666666"/>
                </a:solidFill>
                <a:latin typeface="Arial" panose="020B0604020202020204" pitchFamily="34" charset="0"/>
                <a:cs typeface="Arial" panose="020B0604020202020204" pitchFamily="34" charset="0"/>
              </a:rPr>
              <a:t>Ashish Sabharwal 		</a:t>
            </a:r>
            <a:endParaRPr lang="en-US" altLang="en-US" sz="1500" dirty="0"/>
          </a:p>
        </p:txBody>
      </p:sp>
      <p:pic>
        <p:nvPicPr>
          <p:cNvPr id="1031" name="Picture 7" descr="Image result for ashish sabharwal nlp">
            <a:extLst>
              <a:ext uri="{FF2B5EF4-FFF2-40B4-BE49-F238E27FC236}">
                <a16:creationId xmlns:a16="http://schemas.microsoft.com/office/drawing/2014/main" id="{5A0B40D5-F1BF-CB48-93DE-D2BC78CF0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9717" y="4271838"/>
            <a:ext cx="1351000" cy="1351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856CC2D2-59FF-6446-9B3E-66E916D0E4F5}"/>
              </a:ext>
            </a:extLst>
          </p:cNvPr>
          <p:cNvSpPr>
            <a:spLocks noChangeArrowheads="1"/>
          </p:cNvSpPr>
          <p:nvPr/>
        </p:nvSpPr>
        <p:spPr bwMode="auto">
          <a:xfrm>
            <a:off x="1247939" y="5898089"/>
            <a:ext cx="1051518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algn="ctr"/>
            <a:r>
              <a:rPr lang="en-US" altLang="en-US" sz="1100" dirty="0">
                <a:solidFill>
                  <a:srgbClr val="666666"/>
                </a:solidFill>
                <a:latin typeface="Arial" panose="020B0604020202020204" pitchFamily="34" charset="0"/>
                <a:cs typeface="Arial" panose="020B0604020202020204" pitchFamily="34" charset="0"/>
              </a:rPr>
              <a:t>Allen Institute for AI   </a:t>
            </a:r>
            <a:r>
              <a:rPr lang="en-US" altLang="en-US" sz="1100" dirty="0">
                <a:solidFill>
                  <a:srgbClr val="666666"/>
                </a:solidFill>
                <a:latin typeface="Arial" panose="020B0604020202020204" pitchFamily="34" charset="0"/>
                <a:cs typeface="Arial" panose="020B0604020202020204" pitchFamily="34" charset="0"/>
                <a:sym typeface="Wingdings" pitchFamily="2" charset="2"/>
              </a:rPr>
              <a:t>		</a:t>
            </a:r>
            <a:r>
              <a:rPr lang="en-US" altLang="en-US" sz="1100" dirty="0"/>
              <a:t>                 </a:t>
            </a:r>
            <a:r>
              <a:rPr lang="en-US" altLang="en-US" sz="1100" dirty="0">
                <a:solidFill>
                  <a:srgbClr val="666666"/>
                </a:solidFill>
                <a:latin typeface="Arial" panose="020B0604020202020204" pitchFamily="34" charset="0"/>
                <a:cs typeface="Arial" panose="020B0604020202020204" pitchFamily="34" charset="0"/>
              </a:rPr>
              <a:t>Allen Institute for AI    		  Allen Institute for AI</a:t>
            </a:r>
            <a:endParaRPr lang="en-US" altLang="en-US" sz="1100" dirty="0"/>
          </a:p>
        </p:txBody>
      </p:sp>
      <p:pic>
        <p:nvPicPr>
          <p:cNvPr id="6" name="Picture 5">
            <a:extLst>
              <a:ext uri="{FF2B5EF4-FFF2-40B4-BE49-F238E27FC236}">
                <a16:creationId xmlns:a16="http://schemas.microsoft.com/office/drawing/2014/main" id="{CA852381-2AF4-094F-BD72-AF785FDA1A2F}"/>
              </a:ext>
            </a:extLst>
          </p:cNvPr>
          <p:cNvPicPr>
            <a:picLocks noChangeAspect="1"/>
          </p:cNvPicPr>
          <p:nvPr/>
        </p:nvPicPr>
        <p:blipFill>
          <a:blip r:embed="rId4"/>
          <a:stretch>
            <a:fillRect/>
          </a:stretch>
        </p:blipFill>
        <p:spPr>
          <a:xfrm>
            <a:off x="2603285" y="4271838"/>
            <a:ext cx="1351000" cy="1351000"/>
          </a:xfrm>
          <a:prstGeom prst="rect">
            <a:avLst/>
          </a:prstGeom>
        </p:spPr>
      </p:pic>
      <p:sp>
        <p:nvSpPr>
          <p:cNvPr id="9" name="Slide Number Placeholder 8">
            <a:extLst>
              <a:ext uri="{FF2B5EF4-FFF2-40B4-BE49-F238E27FC236}">
                <a16:creationId xmlns:a16="http://schemas.microsoft.com/office/drawing/2014/main" id="{F8984DD8-DEE9-734F-8BEB-462D03577B1F}"/>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pic>
        <p:nvPicPr>
          <p:cNvPr id="13" name="Picture 12">
            <a:extLst>
              <a:ext uri="{FF2B5EF4-FFF2-40B4-BE49-F238E27FC236}">
                <a16:creationId xmlns:a16="http://schemas.microsoft.com/office/drawing/2014/main" id="{28077FD2-5C9F-B34C-9F23-54FF74149DB9}"/>
              </a:ext>
            </a:extLst>
          </p:cNvPr>
          <p:cNvPicPr>
            <a:picLocks noChangeAspect="1"/>
          </p:cNvPicPr>
          <p:nvPr/>
        </p:nvPicPr>
        <p:blipFill>
          <a:blip r:embed="rId5"/>
          <a:stretch>
            <a:fillRect/>
          </a:stretch>
        </p:blipFill>
        <p:spPr>
          <a:xfrm>
            <a:off x="4887304" y="268529"/>
            <a:ext cx="2951646" cy="1139179"/>
          </a:xfrm>
          <a:prstGeom prst="rect">
            <a:avLst/>
          </a:prstGeom>
        </p:spPr>
      </p:pic>
      <p:pic>
        <p:nvPicPr>
          <p:cNvPr id="2" name="Picture 1">
            <a:extLst>
              <a:ext uri="{FF2B5EF4-FFF2-40B4-BE49-F238E27FC236}">
                <a16:creationId xmlns:a16="http://schemas.microsoft.com/office/drawing/2014/main" id="{08F6D537-BE37-0B4A-9FA8-77DD1C2E9CEA}"/>
              </a:ext>
            </a:extLst>
          </p:cNvPr>
          <p:cNvPicPr>
            <a:picLocks noChangeAspect="1"/>
          </p:cNvPicPr>
          <p:nvPr/>
        </p:nvPicPr>
        <p:blipFill rotWithShape="1">
          <a:blip r:embed="rId6"/>
          <a:srcRect r="67741" b="62406"/>
          <a:stretch/>
        </p:blipFill>
        <p:spPr>
          <a:xfrm rot="710293">
            <a:off x="1496279" y="4101097"/>
            <a:ext cx="1018302" cy="678111"/>
          </a:xfrm>
          <a:prstGeom prst="rect">
            <a:avLst/>
          </a:prstGeom>
        </p:spPr>
      </p:pic>
      <p:pic>
        <p:nvPicPr>
          <p:cNvPr id="1026" name="Picture 2" descr="Tushar Khot — Allen Institute for AI">
            <a:extLst>
              <a:ext uri="{FF2B5EF4-FFF2-40B4-BE49-F238E27FC236}">
                <a16:creationId xmlns:a16="http://schemas.microsoft.com/office/drawing/2014/main" id="{CE33D0A3-AC78-1D48-93A9-37D1370B94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357" t="1955" r="14176" b="23577"/>
          <a:stretch/>
        </p:blipFill>
        <p:spPr bwMode="auto">
          <a:xfrm>
            <a:off x="5835911" y="4276926"/>
            <a:ext cx="1351000" cy="13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319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74EC-C872-7049-8BE1-7F8F5DCE5CA8}"/>
              </a:ext>
            </a:extLst>
          </p:cNvPr>
          <p:cNvSpPr>
            <a:spLocks noGrp="1"/>
          </p:cNvSpPr>
          <p:nvPr>
            <p:ph type="title"/>
          </p:nvPr>
        </p:nvSpPr>
        <p:spPr/>
        <p:txBody>
          <a:bodyPr/>
          <a:lstStyle/>
          <a:p>
            <a:r>
              <a:rPr lang="en-US" dirty="0"/>
              <a:t>Summary</a:t>
            </a:r>
          </a:p>
        </p:txBody>
      </p:sp>
      <p:sp>
        <p:nvSpPr>
          <p:cNvPr id="15" name="Content Placeholder 2">
            <a:extLst>
              <a:ext uri="{FF2B5EF4-FFF2-40B4-BE49-F238E27FC236}">
                <a16:creationId xmlns:a16="http://schemas.microsoft.com/office/drawing/2014/main" id="{5B7AFB4A-5A7E-AB41-A5FD-4B9DA2338C39}"/>
              </a:ext>
            </a:extLst>
          </p:cNvPr>
          <p:cNvSpPr txBox="1">
            <a:spLocks/>
          </p:cNvSpPr>
          <p:nvPr/>
        </p:nvSpPr>
        <p:spPr>
          <a:xfrm>
            <a:off x="838200" y="1559753"/>
            <a:ext cx="10378441" cy="4562283"/>
          </a:xfrm>
          <a:prstGeom prst="rect">
            <a:avLst/>
          </a:prstGeom>
        </p:spPr>
        <p:txBody>
          <a:bodyPr vert="horz" lIns="121920" tIns="60960" rIns="121920" bIns="6096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t>An alternative approach for constructing training sets: </a:t>
            </a:r>
          </a:p>
          <a:p>
            <a:pPr lvl="1"/>
            <a:r>
              <a:rPr lang="en-US" sz="2100" dirty="0"/>
              <a:t>Expanding a seed set of examples via </a:t>
            </a:r>
            <a:r>
              <a:rPr lang="en-US" sz="2100" b="1" dirty="0"/>
              <a:t>human-authored perturbations</a:t>
            </a:r>
            <a:r>
              <a:rPr lang="en-US" sz="2100" dirty="0"/>
              <a:t>.</a:t>
            </a:r>
          </a:p>
          <a:p>
            <a:pPr marL="0" indent="0">
              <a:buNone/>
            </a:pPr>
            <a:endParaRPr lang="en" sz="2400" dirty="0"/>
          </a:p>
          <a:p>
            <a:r>
              <a:rPr lang="en-US" sz="2400" dirty="0"/>
              <a:t>When these perturbations are moderately cheaper, they result in gains. </a:t>
            </a:r>
          </a:p>
          <a:p>
            <a:pPr lvl="1"/>
            <a:r>
              <a:rPr lang="en-US" sz="2000" dirty="0"/>
              <a:t>Better generalization to unseen datasets.</a:t>
            </a:r>
          </a:p>
          <a:p>
            <a:pPr lvl="1"/>
            <a:r>
              <a:rPr lang="en-US" sz="2000" dirty="0"/>
              <a:t>Less sensitive to small changes in the input.  </a:t>
            </a:r>
            <a:br>
              <a:rPr lang="en-US" sz="2000" dirty="0"/>
            </a:br>
            <a:endParaRPr lang="en" sz="2400" dirty="0"/>
          </a:p>
          <a:p>
            <a:pPr lvl="1"/>
            <a:endParaRPr lang="en" sz="2000" dirty="0"/>
          </a:p>
          <a:p>
            <a:r>
              <a:rPr lang="en" sz="2300" dirty="0"/>
              <a:t>Code &amp; Data:  </a:t>
            </a:r>
            <a:r>
              <a:rPr lang="en-US" sz="2400" dirty="0">
                <a:latin typeface="Consolas" panose="020B0609020204030204" pitchFamily="49" charset="0"/>
                <a:cs typeface="Consolas" panose="020B0609020204030204" pitchFamily="49" charset="0"/>
              </a:rPr>
              <a:t>https://</a:t>
            </a:r>
            <a:r>
              <a:rPr lang="en-US" sz="2400" dirty="0" err="1">
                <a:latin typeface="Consolas" panose="020B0609020204030204" pitchFamily="49" charset="0"/>
                <a:cs typeface="Consolas" panose="020B0609020204030204" pitchFamily="49" charset="0"/>
              </a:rPr>
              <a:t>github.com</a:t>
            </a:r>
            <a:r>
              <a:rPr lang="en-US" sz="2400"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allenai</a:t>
            </a:r>
            <a:r>
              <a:rPr lang="en-US" sz="2400" b="1" dirty="0">
                <a:latin typeface="Consolas" panose="020B0609020204030204" pitchFamily="49" charset="0"/>
                <a:cs typeface="Consolas" panose="020B0609020204030204" pitchFamily="49" charset="0"/>
              </a:rPr>
              <a:t>/natural-perturbations</a:t>
            </a:r>
          </a:p>
        </p:txBody>
      </p:sp>
      <p:sp>
        <p:nvSpPr>
          <p:cNvPr id="4" name="Slide Number Placeholder 3">
            <a:extLst>
              <a:ext uri="{FF2B5EF4-FFF2-40B4-BE49-F238E27FC236}">
                <a16:creationId xmlns:a16="http://schemas.microsoft.com/office/drawing/2014/main" id="{B592CB15-429C-CD4F-A9A7-29B68CF13D13}"/>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5" name="Rectangle 4">
            <a:extLst>
              <a:ext uri="{FF2B5EF4-FFF2-40B4-BE49-F238E27FC236}">
                <a16:creationId xmlns:a16="http://schemas.microsoft.com/office/drawing/2014/main" id="{9FBC73CA-B64E-0D4D-84D9-CECFAFD84283}"/>
              </a:ext>
            </a:extLst>
          </p:cNvPr>
          <p:cNvSpPr/>
          <p:nvPr/>
        </p:nvSpPr>
        <p:spPr>
          <a:xfrm>
            <a:off x="4836249" y="5721926"/>
            <a:ext cx="184731" cy="400110"/>
          </a:xfrm>
          <a:prstGeom prst="rect">
            <a:avLst/>
          </a:prstGeom>
        </p:spPr>
        <p:txBody>
          <a:bodyPr wrap="none">
            <a:spAutoFit/>
          </a:bodyPr>
          <a:lstStyle/>
          <a:p>
            <a:endParaRPr lang="en-US" sz="20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6173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4" end="4"/>
                                            </p:txEl>
                                          </p:spTgt>
                                        </p:tgtEl>
                                        <p:attrNameLst>
                                          <p:attrName>style.visibility</p:attrName>
                                        </p:attrNameLst>
                                      </p:cBhvr>
                                      <p:to>
                                        <p:strVal val="visible"/>
                                      </p:to>
                                    </p:set>
                                    <p:animEffect transition="in" filter="fade">
                                      <p:cBhvr>
                                        <p:cTn id="20" dur="500"/>
                                        <p:tgtEl>
                                          <p:spTgt spid="1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animEffect transition="in" filter="fade">
                                      <p:cBhvr>
                                        <p:cTn id="23" dur="500"/>
                                        <p:tgtEl>
                                          <p:spTgt spid="1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7" end="7"/>
                                            </p:txEl>
                                          </p:spTgt>
                                        </p:tgtEl>
                                        <p:attrNameLst>
                                          <p:attrName>style.visibility</p:attrName>
                                        </p:attrNameLst>
                                      </p:cBhvr>
                                      <p:to>
                                        <p:strVal val="visible"/>
                                      </p:to>
                                    </p:set>
                                    <p:animEffect transition="in" filter="fade">
                                      <p:cBhvr>
                                        <p:cTn id="28"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01CBC8-9193-7949-A09F-4E4EB168C053}"/>
              </a:ext>
            </a:extLst>
          </p:cNvPr>
          <p:cNvSpPr>
            <a:spLocks noGrp="1"/>
          </p:cNvSpPr>
          <p:nvPr>
            <p:ph type="pic" idx="1"/>
          </p:nvPr>
        </p:nvSpPr>
        <p:spPr/>
      </p:sp>
      <p:sp>
        <p:nvSpPr>
          <p:cNvPr id="3" name="Slide Number Placeholder 2">
            <a:extLst>
              <a:ext uri="{FF2B5EF4-FFF2-40B4-BE49-F238E27FC236}">
                <a16:creationId xmlns:a16="http://schemas.microsoft.com/office/drawing/2014/main" id="{50E885F8-6B3F-3641-A6F6-76A3F0CCAAC0}"/>
              </a:ext>
            </a:extLst>
          </p:cNvPr>
          <p:cNvSpPr>
            <a:spLocks noGrp="1"/>
          </p:cNvSpPr>
          <p:nvPr>
            <p:ph type="sldNum" sz="quarter" idx="10"/>
          </p:nvPr>
        </p:nvSpPr>
        <p:spPr/>
        <p:txBody>
          <a:bodyPr/>
          <a:lstStyle/>
          <a:p>
            <a:pPr>
              <a:defRPr/>
            </a:pPr>
            <a:fld id="{9BCA354B-78B0-2B40-B18D-76FF0D29A3DF}" type="slidenum">
              <a:rPr lang="en-US" smtClean="0"/>
              <a:pPr>
                <a:defRPr/>
              </a:pPr>
              <a:t>11</a:t>
            </a:fld>
            <a:endParaRPr lang="en-US" dirty="0"/>
          </a:p>
        </p:txBody>
      </p:sp>
    </p:spTree>
    <p:extLst>
      <p:ext uri="{BB962C8B-B14F-4D97-AF65-F5344CB8AC3E}">
        <p14:creationId xmlns:p14="http://schemas.microsoft.com/office/powerpoint/2010/main" val="2315274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6B65-91F1-184C-BA5D-F92A18E2ED3A}"/>
              </a:ext>
            </a:extLst>
          </p:cNvPr>
          <p:cNvSpPr>
            <a:spLocks noGrp="1"/>
          </p:cNvSpPr>
          <p:nvPr>
            <p:ph type="title"/>
          </p:nvPr>
        </p:nvSpPr>
        <p:spPr/>
        <p:txBody>
          <a:bodyPr/>
          <a:lstStyle/>
          <a:p>
            <a:r>
              <a:rPr lang="en-US" dirty="0"/>
              <a:t>Final Points </a:t>
            </a:r>
          </a:p>
        </p:txBody>
      </p:sp>
      <p:sp>
        <p:nvSpPr>
          <p:cNvPr id="3" name="Content Placeholder 2">
            <a:extLst>
              <a:ext uri="{FF2B5EF4-FFF2-40B4-BE49-F238E27FC236}">
                <a16:creationId xmlns:a16="http://schemas.microsoft.com/office/drawing/2014/main" id="{B27853F2-A96E-8546-A888-ED919FD2BFEA}"/>
              </a:ext>
            </a:extLst>
          </p:cNvPr>
          <p:cNvSpPr>
            <a:spLocks noGrp="1"/>
          </p:cNvSpPr>
          <p:nvPr>
            <p:ph idx="1"/>
          </p:nvPr>
        </p:nvSpPr>
        <p:spPr/>
        <p:txBody>
          <a:bodyPr/>
          <a:lstStyle/>
          <a:p>
            <a:r>
              <a:rPr lang="en-US" dirty="0"/>
              <a:t>Beyond binary QA: do these ideas generalize to other tasks? 🤔</a:t>
            </a:r>
          </a:p>
          <a:p>
            <a:pPr lvl="1"/>
            <a:r>
              <a:rPr lang="en-US" dirty="0"/>
              <a:t>Concurrent works have also explored a similar construction for other tasks: </a:t>
            </a:r>
          </a:p>
          <a:p>
            <a:pPr lvl="2"/>
            <a:r>
              <a:rPr lang="en-US" sz="1800" dirty="0"/>
              <a:t>For example: </a:t>
            </a:r>
            <a:r>
              <a:rPr lang="en-US" sz="1800" dirty="0">
                <a:solidFill>
                  <a:schemeClr val="bg1">
                    <a:lumMod val="50000"/>
                  </a:schemeClr>
                </a:solidFill>
              </a:rPr>
              <a:t>Kaushik et al. (2020), Gardner et al. (2020)</a:t>
            </a:r>
          </a:p>
          <a:p>
            <a:pPr lvl="1"/>
            <a:endParaRPr lang="en-US" dirty="0"/>
          </a:p>
          <a:p>
            <a:pPr lvl="1"/>
            <a:endParaRPr lang="en-US" dirty="0"/>
          </a:p>
          <a:p>
            <a:endParaRPr lang="en-US" dirty="0"/>
          </a:p>
          <a:p>
            <a:r>
              <a:rPr lang="en-US" dirty="0"/>
              <a:t>Related work: </a:t>
            </a:r>
            <a:r>
              <a:rPr lang="en-US" dirty="0">
                <a:solidFill>
                  <a:schemeClr val="bg1">
                    <a:lumMod val="50000"/>
                  </a:schemeClr>
                </a:solidFill>
              </a:rPr>
              <a:t>[Huang et al, 2020]</a:t>
            </a:r>
          </a:p>
          <a:p>
            <a:pPr lvl="1"/>
            <a:r>
              <a:rPr lang="en-US" dirty="0"/>
              <a:t>NLI task, do not observe any significant benefits from natural perturbations. </a:t>
            </a:r>
            <a:endParaRPr lang="en-US" sz="2800" dirty="0">
              <a:solidFill>
                <a:schemeClr val="bg1">
                  <a:lumMod val="50000"/>
                </a:schemeClr>
              </a:solidFill>
            </a:endParaRPr>
          </a:p>
        </p:txBody>
      </p:sp>
      <p:sp>
        <p:nvSpPr>
          <p:cNvPr id="4" name="Slide Number Placeholder 3">
            <a:extLst>
              <a:ext uri="{FF2B5EF4-FFF2-40B4-BE49-F238E27FC236}">
                <a16:creationId xmlns:a16="http://schemas.microsoft.com/office/drawing/2014/main" id="{2F382394-9082-3D4D-B021-80D5F6682811}"/>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Tree>
    <p:extLst>
      <p:ext uri="{BB962C8B-B14F-4D97-AF65-F5344CB8AC3E}">
        <p14:creationId xmlns:p14="http://schemas.microsoft.com/office/powerpoint/2010/main" val="368983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0603-01EA-C247-8E43-7F9FEE9F09E5}"/>
              </a:ext>
            </a:extLst>
          </p:cNvPr>
          <p:cNvSpPr>
            <a:spLocks noGrp="1"/>
          </p:cNvSpPr>
          <p:nvPr>
            <p:ph type="title"/>
          </p:nvPr>
        </p:nvSpPr>
        <p:spPr/>
        <p:txBody>
          <a:bodyPr/>
          <a:lstStyle/>
          <a:p>
            <a:r>
              <a:rPr lang="en-US" dirty="0"/>
              <a:t>Recycling </a:t>
            </a:r>
            <a:r>
              <a:rPr lang="en-US" dirty="0" err="1"/>
              <a:t>BoolQ</a:t>
            </a:r>
            <a:r>
              <a:rPr lang="en-US" dirty="0"/>
              <a:t> </a:t>
            </a:r>
          </a:p>
        </p:txBody>
      </p:sp>
      <p:sp>
        <p:nvSpPr>
          <p:cNvPr id="3" name="Content Placeholder 2">
            <a:extLst>
              <a:ext uri="{FF2B5EF4-FFF2-40B4-BE49-F238E27FC236}">
                <a16:creationId xmlns:a16="http://schemas.microsoft.com/office/drawing/2014/main" id="{E94B6B2C-6395-334A-A355-5CF802FAEE10}"/>
              </a:ext>
            </a:extLst>
          </p:cNvPr>
          <p:cNvSpPr>
            <a:spLocks noGrp="1"/>
          </p:cNvSpPr>
          <p:nvPr>
            <p:ph idx="1"/>
          </p:nvPr>
        </p:nvSpPr>
        <p:spPr/>
        <p:txBody>
          <a:bodyPr/>
          <a:lstStyle/>
          <a:p>
            <a:r>
              <a:rPr lang="en-US" dirty="0" err="1"/>
              <a:t>BoolQ</a:t>
            </a:r>
            <a:r>
              <a:rPr lang="en-US" dirty="0"/>
              <a:t> (Clark et al, 2019)   </a:t>
            </a:r>
          </a:p>
          <a:p>
            <a:pPr lvl="1"/>
            <a:r>
              <a:rPr lang="en-US" dirty="0"/>
              <a:t>Human: 89.8% - </a:t>
            </a:r>
            <a:r>
              <a:rPr lang="en-US" dirty="0" err="1"/>
              <a:t>RoBERTa</a:t>
            </a:r>
            <a:r>
              <a:rPr lang="en-US" dirty="0"/>
              <a:t> (single-large): 86.9%   </a:t>
            </a:r>
          </a:p>
          <a:p>
            <a:pPr lvl="1"/>
            <a:endParaRPr lang="en-US" dirty="0"/>
          </a:p>
        </p:txBody>
      </p:sp>
      <p:sp>
        <p:nvSpPr>
          <p:cNvPr id="4" name="Slide Number Placeholder 3">
            <a:extLst>
              <a:ext uri="{FF2B5EF4-FFF2-40B4-BE49-F238E27FC236}">
                <a16:creationId xmlns:a16="http://schemas.microsoft.com/office/drawing/2014/main" id="{CD94FF4B-5209-694B-AC18-158A35CB0AFE}"/>
              </a:ext>
            </a:extLst>
          </p:cNvPr>
          <p:cNvSpPr>
            <a:spLocks noGrp="1"/>
          </p:cNvSpPr>
          <p:nvPr>
            <p:ph type="sldNum" sz="quarter" idx="12"/>
          </p:nvPr>
        </p:nvSpPr>
        <p:spPr bwMode="auto">
          <a:xfrm>
            <a:off x="400664"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b="0"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2950F06C-DC55-49E8-966D-651E62CB7ADF}" type="slidenum">
              <a:rPr lang="en-US" smtClean="0"/>
              <a:pPr/>
              <a:t>13</a:t>
            </a:fld>
            <a:endParaRPr lang="en-US"/>
          </a:p>
        </p:txBody>
      </p:sp>
      <p:pic>
        <p:nvPicPr>
          <p:cNvPr id="9" name="Picture 8">
            <a:extLst>
              <a:ext uri="{FF2B5EF4-FFF2-40B4-BE49-F238E27FC236}">
                <a16:creationId xmlns:a16="http://schemas.microsoft.com/office/drawing/2014/main" id="{52108966-76EC-1F4E-936D-F87AB075BD50}"/>
              </a:ext>
            </a:extLst>
          </p:cNvPr>
          <p:cNvPicPr>
            <a:picLocks noChangeAspect="1"/>
          </p:cNvPicPr>
          <p:nvPr/>
        </p:nvPicPr>
        <p:blipFill>
          <a:blip r:embed="rId2"/>
          <a:stretch>
            <a:fillRect/>
          </a:stretch>
        </p:blipFill>
        <p:spPr>
          <a:xfrm>
            <a:off x="3276600" y="1825065"/>
            <a:ext cx="5143500" cy="698500"/>
          </a:xfrm>
          <a:prstGeom prst="rect">
            <a:avLst/>
          </a:prstGeom>
        </p:spPr>
      </p:pic>
      <p:pic>
        <p:nvPicPr>
          <p:cNvPr id="10" name="Picture 9">
            <a:extLst>
              <a:ext uri="{FF2B5EF4-FFF2-40B4-BE49-F238E27FC236}">
                <a16:creationId xmlns:a16="http://schemas.microsoft.com/office/drawing/2014/main" id="{A9888609-A3F2-9042-B977-D2268DBE05A7}"/>
              </a:ext>
            </a:extLst>
          </p:cNvPr>
          <p:cNvPicPr>
            <a:picLocks noChangeAspect="1"/>
          </p:cNvPicPr>
          <p:nvPr/>
        </p:nvPicPr>
        <p:blipFill>
          <a:blip r:embed="rId3"/>
          <a:stretch>
            <a:fillRect/>
          </a:stretch>
        </p:blipFill>
        <p:spPr>
          <a:xfrm>
            <a:off x="3365500" y="2298700"/>
            <a:ext cx="5168900" cy="1968500"/>
          </a:xfrm>
          <a:prstGeom prst="rect">
            <a:avLst/>
          </a:prstGeom>
        </p:spPr>
      </p:pic>
      <p:pic>
        <p:nvPicPr>
          <p:cNvPr id="11" name="Picture 10">
            <a:extLst>
              <a:ext uri="{FF2B5EF4-FFF2-40B4-BE49-F238E27FC236}">
                <a16:creationId xmlns:a16="http://schemas.microsoft.com/office/drawing/2014/main" id="{52BEE2E7-3AE3-0642-97C5-51ED9474882A}"/>
              </a:ext>
            </a:extLst>
          </p:cNvPr>
          <p:cNvPicPr>
            <a:picLocks noChangeAspect="1"/>
          </p:cNvPicPr>
          <p:nvPr/>
        </p:nvPicPr>
        <p:blipFill>
          <a:blip r:embed="rId4"/>
          <a:stretch>
            <a:fillRect/>
          </a:stretch>
        </p:blipFill>
        <p:spPr>
          <a:xfrm>
            <a:off x="3276600" y="4499397"/>
            <a:ext cx="5480050" cy="1677566"/>
          </a:xfrm>
          <a:prstGeom prst="rect">
            <a:avLst/>
          </a:prstGeom>
        </p:spPr>
      </p:pic>
      <p:sp>
        <p:nvSpPr>
          <p:cNvPr id="7" name="Arc 6">
            <a:extLst>
              <a:ext uri="{FF2B5EF4-FFF2-40B4-BE49-F238E27FC236}">
                <a16:creationId xmlns:a16="http://schemas.microsoft.com/office/drawing/2014/main" id="{1CA171D4-450C-7E42-98BF-381F358D1620}"/>
              </a:ext>
            </a:extLst>
          </p:cNvPr>
          <p:cNvSpPr/>
          <p:nvPr/>
        </p:nvSpPr>
        <p:spPr bwMode="auto">
          <a:xfrm rot="21304494">
            <a:off x="7671108" y="2057758"/>
            <a:ext cx="1914525" cy="3048000"/>
          </a:xfrm>
          <a:prstGeom prst="arc">
            <a:avLst>
              <a:gd name="adj1" fmla="val 16545908"/>
              <a:gd name="adj2" fmla="val 5148047"/>
            </a:avLst>
          </a:prstGeom>
          <a:noFill/>
          <a:ln w="38100" cap="flat" cmpd="sng" algn="ctr">
            <a:solidFill>
              <a:schemeClr val="tx1"/>
            </a:solidFill>
            <a:prstDash val="solid"/>
            <a:round/>
            <a:headEnd type="none" w="med" len="med"/>
            <a:tailEnd type="triangle"/>
          </a:ln>
          <a:effectLst/>
        </p:spPr>
        <p:txBody>
          <a:bodyPr rtlCol="0" anchor="ctr"/>
          <a:lstStyle/>
          <a:p>
            <a:pPr algn="ctr"/>
            <a:endParaRPr lang="en-US"/>
          </a:p>
        </p:txBody>
      </p:sp>
      <p:sp>
        <p:nvSpPr>
          <p:cNvPr id="8" name="Rectangle 7">
            <a:extLst>
              <a:ext uri="{FF2B5EF4-FFF2-40B4-BE49-F238E27FC236}">
                <a16:creationId xmlns:a16="http://schemas.microsoft.com/office/drawing/2014/main" id="{3E460D24-DE5A-A84B-8354-7B0825BC8E7F}"/>
              </a:ext>
            </a:extLst>
          </p:cNvPr>
          <p:cNvSpPr/>
          <p:nvPr/>
        </p:nvSpPr>
        <p:spPr>
          <a:xfrm>
            <a:off x="1924665" y="4449358"/>
            <a:ext cx="974947" cy="369332"/>
          </a:xfrm>
          <a:prstGeom prst="rect">
            <a:avLst/>
          </a:prstGeom>
        </p:spPr>
        <p:txBody>
          <a:bodyPr wrap="none">
            <a:spAutoFit/>
          </a:bodyPr>
          <a:lstStyle/>
          <a:p>
            <a:r>
              <a:rPr lang="en-US" dirty="0" err="1"/>
              <a:t>BoolQ</a:t>
            </a:r>
            <a:r>
              <a:rPr lang="en-US" baseline="30000" dirty="0"/>
              <a:t> ♻</a:t>
            </a:r>
            <a:endParaRPr lang="en-US" dirty="0"/>
          </a:p>
        </p:txBody>
      </p:sp>
      <p:sp>
        <p:nvSpPr>
          <p:cNvPr id="13" name="Rectangle 12">
            <a:extLst>
              <a:ext uri="{FF2B5EF4-FFF2-40B4-BE49-F238E27FC236}">
                <a16:creationId xmlns:a16="http://schemas.microsoft.com/office/drawing/2014/main" id="{07510051-8E13-1F47-828F-03445997C1E6}"/>
              </a:ext>
            </a:extLst>
          </p:cNvPr>
          <p:cNvSpPr/>
          <p:nvPr/>
        </p:nvSpPr>
        <p:spPr>
          <a:xfrm>
            <a:off x="1905001" y="1885568"/>
            <a:ext cx="790601" cy="369332"/>
          </a:xfrm>
          <a:prstGeom prst="rect">
            <a:avLst/>
          </a:prstGeom>
        </p:spPr>
        <p:txBody>
          <a:bodyPr wrap="none">
            <a:spAutoFit/>
          </a:bodyPr>
          <a:lstStyle/>
          <a:p>
            <a:r>
              <a:rPr lang="en-US" dirty="0" err="1"/>
              <a:t>BoolQ</a:t>
            </a:r>
            <a:endParaRPr lang="en-US" dirty="0"/>
          </a:p>
        </p:txBody>
      </p:sp>
    </p:spTree>
    <p:extLst>
      <p:ext uri="{BB962C8B-B14F-4D97-AF65-F5344CB8AC3E}">
        <p14:creationId xmlns:p14="http://schemas.microsoft.com/office/powerpoint/2010/main" val="276594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10F8-9FA4-1040-B5A2-21BC3DCE8BDC}"/>
              </a:ext>
            </a:extLst>
          </p:cNvPr>
          <p:cNvSpPr>
            <a:spLocks noGrp="1"/>
          </p:cNvSpPr>
          <p:nvPr>
            <p:ph type="title"/>
          </p:nvPr>
        </p:nvSpPr>
        <p:spPr/>
        <p:txBody>
          <a:bodyPr/>
          <a:lstStyle/>
          <a:p>
            <a:r>
              <a:rPr lang="en-US" dirty="0"/>
              <a:t>This work: natural perturbations </a:t>
            </a:r>
          </a:p>
        </p:txBody>
      </p:sp>
      <p:sp>
        <p:nvSpPr>
          <p:cNvPr id="3" name="Content Placeholder 2">
            <a:extLst>
              <a:ext uri="{FF2B5EF4-FFF2-40B4-BE49-F238E27FC236}">
                <a16:creationId xmlns:a16="http://schemas.microsoft.com/office/drawing/2014/main" id="{E5B94991-6CC0-B345-AC1F-48AE724941D8}"/>
              </a:ext>
            </a:extLst>
          </p:cNvPr>
          <p:cNvSpPr>
            <a:spLocks noGrp="1"/>
          </p:cNvSpPr>
          <p:nvPr>
            <p:ph idx="1"/>
          </p:nvPr>
        </p:nvSpPr>
        <p:spPr>
          <a:xfrm>
            <a:off x="813485" y="1615559"/>
            <a:ext cx="10515600" cy="4351338"/>
          </a:xfrm>
        </p:spPr>
        <p:txBody>
          <a:bodyPr>
            <a:normAutofit/>
          </a:bodyPr>
          <a:lstStyle/>
          <a:p>
            <a:pPr marL="0" indent="0">
              <a:buNone/>
            </a:pPr>
            <a:r>
              <a:rPr lang="en-US" sz="2400" dirty="0"/>
              <a:t>We explore a slightly different dataset construction pipeline: </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		</a:t>
            </a:r>
          </a:p>
          <a:p>
            <a:pPr marL="0" indent="0">
              <a:buNone/>
            </a:pPr>
            <a:endParaRPr lang="en-US" sz="2400" b="1" dirty="0"/>
          </a:p>
          <a:p>
            <a:pPr marL="0" indent="0">
              <a:buNone/>
            </a:pPr>
            <a:endParaRPr lang="en-US" sz="2400" b="1" dirty="0"/>
          </a:p>
          <a:p>
            <a:pPr marL="0" indent="0">
              <a:buNone/>
            </a:pPr>
            <a:r>
              <a:rPr lang="en-US" sz="2400" b="1" dirty="0"/>
              <a:t>Conjecture:</a:t>
            </a:r>
            <a:r>
              <a:rPr lang="en-US" sz="2400" dirty="0"/>
              <a:t> building datasets w/ natural perturbations are more </a:t>
            </a:r>
            <a:r>
              <a:rPr lang="en-US" sz="2400" b="1" dirty="0"/>
              <a:t>cost coefficient</a:t>
            </a:r>
            <a:r>
              <a:rPr lang="en-US" sz="2400" dirty="0"/>
              <a:t>. </a:t>
            </a:r>
          </a:p>
        </p:txBody>
      </p:sp>
      <p:sp>
        <p:nvSpPr>
          <p:cNvPr id="8" name="Slide Number Placeholder 7">
            <a:extLst>
              <a:ext uri="{FF2B5EF4-FFF2-40B4-BE49-F238E27FC236}">
                <a16:creationId xmlns:a16="http://schemas.microsoft.com/office/drawing/2014/main" id="{300F12E7-1475-A643-AA2E-AD94611993A0}"/>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grpSp>
        <p:nvGrpSpPr>
          <p:cNvPr id="9" name="Group 8">
            <a:extLst>
              <a:ext uri="{FF2B5EF4-FFF2-40B4-BE49-F238E27FC236}">
                <a16:creationId xmlns:a16="http://schemas.microsoft.com/office/drawing/2014/main" id="{2855074E-C144-5A4E-A2F1-BA547C3CB53C}"/>
              </a:ext>
            </a:extLst>
          </p:cNvPr>
          <p:cNvGrpSpPr/>
          <p:nvPr/>
        </p:nvGrpSpPr>
        <p:grpSpPr>
          <a:xfrm>
            <a:off x="5580237" y="4208959"/>
            <a:ext cx="4286094" cy="400110"/>
            <a:chOff x="5455149" y="2290512"/>
            <a:chExt cx="4286094" cy="400110"/>
          </a:xfrm>
        </p:grpSpPr>
        <p:sp>
          <p:nvSpPr>
            <p:cNvPr id="14" name="TextBox 13">
              <a:extLst>
                <a:ext uri="{FF2B5EF4-FFF2-40B4-BE49-F238E27FC236}">
                  <a16:creationId xmlns:a16="http://schemas.microsoft.com/office/drawing/2014/main" id="{CE156544-9B53-2546-A9CD-9C982F90BF69}"/>
                </a:ext>
              </a:extLst>
            </p:cNvPr>
            <p:cNvSpPr txBox="1"/>
            <p:nvPr/>
          </p:nvSpPr>
          <p:spPr>
            <a:xfrm>
              <a:off x="5455149" y="2290512"/>
              <a:ext cx="3100529" cy="400110"/>
            </a:xfrm>
            <a:prstGeom prst="rect">
              <a:avLst/>
            </a:prstGeom>
            <a:noFill/>
          </p:spPr>
          <p:txBody>
            <a:bodyPr wrap="none" rtlCol="0">
              <a:spAutoFit/>
            </a:bodyPr>
            <a:lstStyle/>
            <a:p>
              <a:r>
                <a:rPr lang="en-US" sz="2000" b="1" dirty="0">
                  <a:solidFill>
                    <a:srgbClr val="FF0000"/>
                  </a:solidFill>
                </a:rPr>
                <a:t>!=</a:t>
              </a:r>
              <a:r>
                <a:rPr lang="en-US" sz="2000" dirty="0"/>
                <a:t> adversarial perturbations</a:t>
              </a:r>
            </a:p>
          </p:txBody>
        </p:sp>
        <p:sp>
          <p:nvSpPr>
            <p:cNvPr id="15" name="TextBox 14">
              <a:extLst>
                <a:ext uri="{FF2B5EF4-FFF2-40B4-BE49-F238E27FC236}">
                  <a16:creationId xmlns:a16="http://schemas.microsoft.com/office/drawing/2014/main" id="{30C6B7A8-19B2-ED49-A896-D1D4D197811D}"/>
                </a:ext>
              </a:extLst>
            </p:cNvPr>
            <p:cNvSpPr txBox="1"/>
            <p:nvPr/>
          </p:nvSpPr>
          <p:spPr>
            <a:xfrm>
              <a:off x="8418060" y="2387927"/>
              <a:ext cx="1323183" cy="276999"/>
            </a:xfrm>
            <a:prstGeom prst="rect">
              <a:avLst/>
            </a:prstGeom>
            <a:noFill/>
          </p:spPr>
          <p:txBody>
            <a:bodyPr wrap="none" rtlCol="0">
              <a:spAutoFit/>
            </a:bodyPr>
            <a:lstStyle/>
            <a:p>
              <a:r>
                <a:rPr lang="en-US" sz="1200" dirty="0">
                  <a:solidFill>
                    <a:schemeClr val="bg1">
                      <a:lumMod val="50000"/>
                    </a:schemeClr>
                  </a:solidFill>
                </a:rPr>
                <a:t>[Jia &amp; Liang, 2017]</a:t>
              </a:r>
            </a:p>
          </p:txBody>
        </p:sp>
      </p:grpSp>
      <p:pic>
        <p:nvPicPr>
          <p:cNvPr id="11" name="Picture 10">
            <a:extLst>
              <a:ext uri="{FF2B5EF4-FFF2-40B4-BE49-F238E27FC236}">
                <a16:creationId xmlns:a16="http://schemas.microsoft.com/office/drawing/2014/main" id="{146B1FE7-E68D-DE4D-A887-44A866C38AE2}"/>
              </a:ext>
            </a:extLst>
          </p:cNvPr>
          <p:cNvPicPr>
            <a:picLocks noChangeAspect="1"/>
          </p:cNvPicPr>
          <p:nvPr/>
        </p:nvPicPr>
        <p:blipFill>
          <a:blip r:embed="rId3"/>
          <a:stretch>
            <a:fillRect/>
          </a:stretch>
        </p:blipFill>
        <p:spPr>
          <a:xfrm>
            <a:off x="7164340" y="2583585"/>
            <a:ext cx="1693910" cy="1089650"/>
          </a:xfrm>
          <a:prstGeom prst="rect">
            <a:avLst/>
          </a:prstGeom>
        </p:spPr>
      </p:pic>
      <p:sp>
        <p:nvSpPr>
          <p:cNvPr id="19" name="Google Shape;1302;p106">
            <a:extLst>
              <a:ext uri="{FF2B5EF4-FFF2-40B4-BE49-F238E27FC236}">
                <a16:creationId xmlns:a16="http://schemas.microsoft.com/office/drawing/2014/main" id="{06EB59E9-E521-F341-8ADA-4DC64ED1AE42}"/>
              </a:ext>
            </a:extLst>
          </p:cNvPr>
          <p:cNvSpPr/>
          <p:nvPr/>
        </p:nvSpPr>
        <p:spPr>
          <a:xfrm rot="16200000">
            <a:off x="5611027" y="2920316"/>
            <a:ext cx="352501" cy="416186"/>
          </a:xfrm>
          <a:prstGeom prst="downArrow">
            <a:avLst>
              <a:gd name="adj1" fmla="val 50000"/>
              <a:gd name="adj2" fmla="val 50000"/>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68569" tIns="68569" rIns="68569" bIns="68569" anchor="ctr" anchorCtr="0">
            <a:noAutofit/>
          </a:bodyPr>
          <a:lstStyle/>
          <a:p>
            <a:endParaRPr sz="3200"/>
          </a:p>
        </p:txBody>
      </p:sp>
      <p:sp>
        <p:nvSpPr>
          <p:cNvPr id="12" name="Rectangle 11">
            <a:extLst>
              <a:ext uri="{FF2B5EF4-FFF2-40B4-BE49-F238E27FC236}">
                <a16:creationId xmlns:a16="http://schemas.microsoft.com/office/drawing/2014/main" id="{2A683C1C-808F-7342-B1A1-0E1B52BE3CFE}"/>
              </a:ext>
            </a:extLst>
          </p:cNvPr>
          <p:cNvSpPr/>
          <p:nvPr/>
        </p:nvSpPr>
        <p:spPr>
          <a:xfrm>
            <a:off x="3244721" y="4208959"/>
            <a:ext cx="2436886" cy="400110"/>
          </a:xfrm>
          <a:prstGeom prst="rect">
            <a:avLst/>
          </a:prstGeom>
        </p:spPr>
        <p:txBody>
          <a:bodyPr wrap="none">
            <a:spAutoFit/>
          </a:bodyPr>
          <a:lstStyle/>
          <a:p>
            <a:pPr marL="0" indent="0">
              <a:buNone/>
            </a:pPr>
            <a:r>
              <a:rPr lang="en-US" sz="2000" dirty="0"/>
              <a:t>natural perturbations</a:t>
            </a:r>
          </a:p>
        </p:txBody>
      </p:sp>
      <p:sp>
        <p:nvSpPr>
          <p:cNvPr id="13" name="Rectangle 12">
            <a:extLst>
              <a:ext uri="{FF2B5EF4-FFF2-40B4-BE49-F238E27FC236}">
                <a16:creationId xmlns:a16="http://schemas.microsoft.com/office/drawing/2014/main" id="{0225327D-52CE-384D-9082-4F5FBEB91A56}"/>
              </a:ext>
            </a:extLst>
          </p:cNvPr>
          <p:cNvSpPr/>
          <p:nvPr/>
        </p:nvSpPr>
        <p:spPr>
          <a:xfrm>
            <a:off x="3057430" y="2301382"/>
            <a:ext cx="1189749" cy="307777"/>
          </a:xfrm>
          <a:prstGeom prst="rect">
            <a:avLst/>
          </a:prstGeom>
        </p:spPr>
        <p:txBody>
          <a:bodyPr wrap="none">
            <a:spAutoFit/>
          </a:bodyPr>
          <a:lstStyle/>
          <a:p>
            <a:r>
              <a:rPr lang="en-US" sz="1400" dirty="0"/>
              <a:t>Seed dataset </a:t>
            </a:r>
          </a:p>
        </p:txBody>
      </p:sp>
      <p:sp>
        <p:nvSpPr>
          <p:cNvPr id="22" name="Rectangle 21">
            <a:extLst>
              <a:ext uri="{FF2B5EF4-FFF2-40B4-BE49-F238E27FC236}">
                <a16:creationId xmlns:a16="http://schemas.microsoft.com/office/drawing/2014/main" id="{F074C106-B9F4-1743-98D2-3B154C9E99AF}"/>
              </a:ext>
            </a:extLst>
          </p:cNvPr>
          <p:cNvSpPr/>
          <p:nvPr/>
        </p:nvSpPr>
        <p:spPr>
          <a:xfrm>
            <a:off x="7192905" y="2290668"/>
            <a:ext cx="1680396" cy="307777"/>
          </a:xfrm>
          <a:prstGeom prst="rect">
            <a:avLst/>
          </a:prstGeom>
        </p:spPr>
        <p:txBody>
          <a:bodyPr wrap="none">
            <a:spAutoFit/>
          </a:bodyPr>
          <a:lstStyle/>
          <a:p>
            <a:r>
              <a:rPr lang="en-US" sz="1400" dirty="0"/>
              <a:t>Perturbed questions</a:t>
            </a:r>
          </a:p>
        </p:txBody>
      </p:sp>
      <p:pic>
        <p:nvPicPr>
          <p:cNvPr id="23" name="Picture 22">
            <a:extLst>
              <a:ext uri="{FF2B5EF4-FFF2-40B4-BE49-F238E27FC236}">
                <a16:creationId xmlns:a16="http://schemas.microsoft.com/office/drawing/2014/main" id="{B75E8E3F-3AA3-194E-870F-0407AD0128B9}"/>
              </a:ext>
            </a:extLst>
          </p:cNvPr>
          <p:cNvPicPr>
            <a:picLocks noChangeAspect="1"/>
          </p:cNvPicPr>
          <p:nvPr/>
        </p:nvPicPr>
        <p:blipFill>
          <a:blip r:embed="rId4"/>
          <a:stretch>
            <a:fillRect/>
          </a:stretch>
        </p:blipFill>
        <p:spPr>
          <a:xfrm>
            <a:off x="2762924" y="2571896"/>
            <a:ext cx="1778760" cy="1113025"/>
          </a:xfrm>
          <a:prstGeom prst="rect">
            <a:avLst/>
          </a:prstGeom>
        </p:spPr>
      </p:pic>
    </p:spTree>
    <p:extLst>
      <p:ext uri="{BB962C8B-B14F-4D97-AF65-F5344CB8AC3E}">
        <p14:creationId xmlns:p14="http://schemas.microsoft.com/office/powerpoint/2010/main" val="25117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sz="4000" dirty="0"/>
              <a:t>Experiment: benefits as a function of cost-ratio </a:t>
            </a:r>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grpSp>
        <p:nvGrpSpPr>
          <p:cNvPr id="33" name="Group 32">
            <a:extLst>
              <a:ext uri="{FF2B5EF4-FFF2-40B4-BE49-F238E27FC236}">
                <a16:creationId xmlns:a16="http://schemas.microsoft.com/office/drawing/2014/main" id="{9C5DF98B-EE5E-B443-B942-03DA8F714579}"/>
              </a:ext>
            </a:extLst>
          </p:cNvPr>
          <p:cNvGrpSpPr/>
          <p:nvPr/>
        </p:nvGrpSpPr>
        <p:grpSpPr>
          <a:xfrm>
            <a:off x="3949443" y="1594688"/>
            <a:ext cx="4599449" cy="811218"/>
            <a:chOff x="378346" y="1397380"/>
            <a:chExt cx="4599449" cy="811218"/>
          </a:xfrm>
        </p:grpSpPr>
        <p:grpSp>
          <p:nvGrpSpPr>
            <p:cNvPr id="26" name="Group 25">
              <a:extLst>
                <a:ext uri="{FF2B5EF4-FFF2-40B4-BE49-F238E27FC236}">
                  <a16:creationId xmlns:a16="http://schemas.microsoft.com/office/drawing/2014/main" id="{D4D91426-82AB-A84B-847D-6FB10D3E5F2D}"/>
                </a:ext>
              </a:extLst>
            </p:cNvPr>
            <p:cNvGrpSpPr/>
            <p:nvPr/>
          </p:nvGrpSpPr>
          <p:grpSpPr>
            <a:xfrm>
              <a:off x="378346" y="1397380"/>
              <a:ext cx="582518" cy="811218"/>
              <a:chOff x="6997047" y="1555219"/>
              <a:chExt cx="582518" cy="811218"/>
            </a:xfrm>
          </p:grpSpPr>
          <p:pic>
            <p:nvPicPr>
              <p:cNvPr id="43" name="Picture 6">
                <a:extLst>
                  <a:ext uri="{FF2B5EF4-FFF2-40B4-BE49-F238E27FC236}">
                    <a16:creationId xmlns:a16="http://schemas.microsoft.com/office/drawing/2014/main" id="{52436B9E-D69D-414A-9DE2-B6FFF9FA5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66" r="60729" b="87179"/>
              <a:stretch/>
            </p:blipFill>
            <p:spPr bwMode="auto">
              <a:xfrm>
                <a:off x="6997047" y="1555219"/>
                <a:ext cx="497447" cy="5408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86034220-9E16-B847-86FF-8F256B9707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17" t="4051" r="41578" b="88489"/>
              <a:stretch/>
            </p:blipFill>
            <p:spPr bwMode="auto">
              <a:xfrm>
                <a:off x="7082118" y="2051750"/>
                <a:ext cx="497447" cy="314687"/>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E78E3786-355E-0449-AD4C-E45C209E212D}"/>
                </a:ext>
              </a:extLst>
            </p:cNvPr>
            <p:cNvSpPr txBox="1"/>
            <p:nvPr/>
          </p:nvSpPr>
          <p:spPr>
            <a:xfrm>
              <a:off x="838200" y="1562267"/>
              <a:ext cx="4139595" cy="646331"/>
            </a:xfrm>
            <a:prstGeom prst="rect">
              <a:avLst/>
            </a:prstGeom>
            <a:noFill/>
          </p:spPr>
          <p:txBody>
            <a:bodyPr wrap="none" rtlCol="0">
              <a:spAutoFit/>
            </a:bodyPr>
            <a:lstStyle/>
            <a:p>
              <a:r>
                <a:rPr lang="en-US" dirty="0"/>
                <a:t>Approach A (writing new instances) </a:t>
              </a:r>
              <a:br>
                <a:rPr lang="en-US" dirty="0"/>
              </a:br>
              <a:r>
                <a:rPr lang="en-US" dirty="0"/>
                <a:t>Approach B (each instance perturbed 3x) </a:t>
              </a:r>
            </a:p>
          </p:txBody>
        </p:sp>
      </p:grpSp>
      <p:grpSp>
        <p:nvGrpSpPr>
          <p:cNvPr id="3" name="Group 2">
            <a:extLst>
              <a:ext uri="{FF2B5EF4-FFF2-40B4-BE49-F238E27FC236}">
                <a16:creationId xmlns:a16="http://schemas.microsoft.com/office/drawing/2014/main" id="{FE041D28-0141-7A41-A70B-4F95BE2CC2D6}"/>
              </a:ext>
            </a:extLst>
          </p:cNvPr>
          <p:cNvGrpSpPr/>
          <p:nvPr/>
        </p:nvGrpSpPr>
        <p:grpSpPr>
          <a:xfrm>
            <a:off x="2277937" y="2288617"/>
            <a:ext cx="6413611" cy="3934123"/>
            <a:chOff x="2277937" y="2288617"/>
            <a:chExt cx="6413611" cy="3934123"/>
          </a:xfrm>
        </p:grpSpPr>
        <p:sp>
          <p:nvSpPr>
            <p:cNvPr id="9" name="TextBox 8">
              <a:extLst>
                <a:ext uri="{FF2B5EF4-FFF2-40B4-BE49-F238E27FC236}">
                  <a16:creationId xmlns:a16="http://schemas.microsoft.com/office/drawing/2014/main" id="{1AC79D7B-A9F2-304C-BD4E-FC8C776E9CE3}"/>
                </a:ext>
              </a:extLst>
            </p:cNvPr>
            <p:cNvSpPr txBox="1"/>
            <p:nvPr/>
          </p:nvSpPr>
          <p:spPr>
            <a:xfrm>
              <a:off x="5146806" y="5853408"/>
              <a:ext cx="1137171" cy="369332"/>
            </a:xfrm>
            <a:prstGeom prst="rect">
              <a:avLst/>
            </a:prstGeom>
            <a:noFill/>
          </p:spPr>
          <p:txBody>
            <a:bodyPr wrap="none" rtlCol="0">
              <a:spAutoFit/>
            </a:bodyPr>
            <a:lstStyle/>
            <a:p>
              <a:r>
                <a:rPr lang="en-US" dirty="0"/>
                <a:t>Cost-ratio</a:t>
              </a:r>
            </a:p>
          </p:txBody>
        </p:sp>
        <p:pic>
          <p:nvPicPr>
            <p:cNvPr id="11266" name="Picture 2">
              <a:extLst>
                <a:ext uri="{FF2B5EF4-FFF2-40B4-BE49-F238E27FC236}">
                  <a16:creationId xmlns:a16="http://schemas.microsoft.com/office/drawing/2014/main" id="{B6881287-D8D2-384C-A0C6-CE51F6393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473" b="11802"/>
            <a:stretch/>
          </p:blipFill>
          <p:spPr bwMode="auto">
            <a:xfrm>
              <a:off x="2566583" y="2915952"/>
              <a:ext cx="6124965" cy="291056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48ADA16F-3CDA-3A40-A5E6-E7551946E29C}"/>
                </a:ext>
              </a:extLst>
            </p:cNvPr>
            <p:cNvGrpSpPr/>
            <p:nvPr/>
          </p:nvGrpSpPr>
          <p:grpSpPr>
            <a:xfrm>
              <a:off x="2277937" y="2288617"/>
              <a:ext cx="1003146" cy="3242884"/>
              <a:chOff x="1991066" y="2384612"/>
              <a:chExt cx="1003146" cy="3242884"/>
            </a:xfrm>
          </p:grpSpPr>
          <p:sp>
            <p:nvSpPr>
              <p:cNvPr id="20" name="Rectangle 19">
                <a:extLst>
                  <a:ext uri="{FF2B5EF4-FFF2-40B4-BE49-F238E27FC236}">
                    <a16:creationId xmlns:a16="http://schemas.microsoft.com/office/drawing/2014/main" id="{1A98C2A5-F182-6240-B3BD-9109D436AAAA}"/>
                  </a:ext>
                </a:extLst>
              </p:cNvPr>
              <p:cNvSpPr/>
              <p:nvPr/>
            </p:nvSpPr>
            <p:spPr>
              <a:xfrm>
                <a:off x="2232213" y="2384612"/>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35423C-7F84-A14F-952F-FCD4E6507443}"/>
                  </a:ext>
                </a:extLst>
              </p:cNvPr>
              <p:cNvSpPr/>
              <p:nvPr/>
            </p:nvSpPr>
            <p:spPr>
              <a:xfrm>
                <a:off x="2232213" y="3536578"/>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B0D548F-8A7A-1D4A-B3EA-389C08A1830E}"/>
                  </a:ext>
                </a:extLst>
              </p:cNvPr>
              <p:cNvSpPr/>
              <p:nvPr/>
            </p:nvSpPr>
            <p:spPr>
              <a:xfrm>
                <a:off x="2166769" y="4392707"/>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E15224-8C04-6140-97FF-17957E165B58}"/>
                  </a:ext>
                </a:extLst>
              </p:cNvPr>
              <p:cNvSpPr/>
              <p:nvPr/>
            </p:nvSpPr>
            <p:spPr>
              <a:xfrm>
                <a:off x="2175733" y="5286837"/>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374C289-97F6-4C4F-824C-94AE52A4D0CB}"/>
                  </a:ext>
                </a:extLst>
              </p:cNvPr>
              <p:cNvSpPr txBox="1"/>
              <p:nvPr/>
            </p:nvSpPr>
            <p:spPr>
              <a:xfrm rot="16200000">
                <a:off x="1665913" y="3965069"/>
                <a:ext cx="1019638" cy="369332"/>
              </a:xfrm>
              <a:prstGeom prst="rect">
                <a:avLst/>
              </a:prstGeom>
              <a:noFill/>
            </p:spPr>
            <p:txBody>
              <a:bodyPr wrap="none" rtlCol="0">
                <a:spAutoFit/>
              </a:bodyPr>
              <a:lstStyle/>
              <a:p>
                <a:r>
                  <a:rPr lang="en-US" dirty="0"/>
                  <a:t>accuracy</a:t>
                </a:r>
              </a:p>
            </p:txBody>
          </p:sp>
        </p:grpSp>
      </p:grpSp>
      <p:sp>
        <p:nvSpPr>
          <p:cNvPr id="25" name="Rectangle 24">
            <a:extLst>
              <a:ext uri="{FF2B5EF4-FFF2-40B4-BE49-F238E27FC236}">
                <a16:creationId xmlns:a16="http://schemas.microsoft.com/office/drawing/2014/main" id="{FED319EB-A2DD-6F49-A05B-0D956EDB257C}"/>
              </a:ext>
            </a:extLst>
          </p:cNvPr>
          <p:cNvSpPr/>
          <p:nvPr/>
        </p:nvSpPr>
        <p:spPr>
          <a:xfrm>
            <a:off x="122976" y="1538098"/>
            <a:ext cx="3631123" cy="646331"/>
          </a:xfrm>
          <a:prstGeom prst="rect">
            <a:avLst/>
          </a:prstGeom>
        </p:spPr>
        <p:txBody>
          <a:bodyPr wrap="none">
            <a:spAutoFit/>
          </a:bodyPr>
          <a:lstStyle/>
          <a:p>
            <a:pPr algn="ctr"/>
            <a:r>
              <a:rPr lang="en-US" dirty="0"/>
              <a:t>Evaluations on </a:t>
            </a:r>
          </a:p>
          <a:p>
            <a:pPr algn="ctr"/>
            <a:r>
              <a:rPr lang="en-US" dirty="0"/>
              <a:t>Contrast-Set of </a:t>
            </a:r>
            <a:r>
              <a:rPr lang="en-US" dirty="0" err="1"/>
              <a:t>BoolQ</a:t>
            </a:r>
            <a:r>
              <a:rPr lang="en-US" dirty="0"/>
              <a:t> </a:t>
            </a:r>
            <a:r>
              <a:rPr lang="en-US" sz="1200" dirty="0">
                <a:solidFill>
                  <a:schemeClr val="bg1">
                    <a:lumMod val="50000"/>
                  </a:schemeClr>
                </a:solidFill>
              </a:rPr>
              <a:t>[Gardner et al, 2020]</a:t>
            </a:r>
          </a:p>
        </p:txBody>
      </p:sp>
      <p:sp>
        <p:nvSpPr>
          <p:cNvPr id="28" name="Rectangle 27">
            <a:extLst>
              <a:ext uri="{FF2B5EF4-FFF2-40B4-BE49-F238E27FC236}">
                <a16:creationId xmlns:a16="http://schemas.microsoft.com/office/drawing/2014/main" id="{A7CCE940-0223-7D4B-B1E4-410413BF8264}"/>
              </a:ext>
            </a:extLst>
          </p:cNvPr>
          <p:cNvSpPr/>
          <p:nvPr/>
        </p:nvSpPr>
        <p:spPr>
          <a:xfrm>
            <a:off x="9189605" y="2649342"/>
            <a:ext cx="2936002" cy="1477328"/>
          </a:xfrm>
          <a:prstGeom prst="rect">
            <a:avLst/>
          </a:prstGeom>
        </p:spPr>
        <p:txBody>
          <a:bodyPr wrap="square">
            <a:spAutoFit/>
          </a:bodyPr>
          <a:lstStyle/>
          <a:p>
            <a:pPr algn="ctr"/>
            <a:r>
              <a:rPr lang="en-US" b="1" dirty="0"/>
              <a:t>Observation:</a:t>
            </a:r>
          </a:p>
          <a:p>
            <a:pPr algn="ctr"/>
            <a:r>
              <a:rPr lang="en-US" dirty="0"/>
              <a:t>Moderately cheap perturbations could result in better robustness to local perturbations. </a:t>
            </a:r>
          </a:p>
        </p:txBody>
      </p:sp>
    </p:spTree>
    <p:extLst>
      <p:ext uri="{BB962C8B-B14F-4D97-AF65-F5344CB8AC3E}">
        <p14:creationId xmlns:p14="http://schemas.microsoft.com/office/powerpoint/2010/main" val="401358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dirty="0"/>
              <a:t>Dataset Construction Pipeline </a:t>
            </a:r>
          </a:p>
        </p:txBody>
      </p:sp>
      <p:sp>
        <p:nvSpPr>
          <p:cNvPr id="3" name="Content Placeholder 2">
            <a:extLst>
              <a:ext uri="{FF2B5EF4-FFF2-40B4-BE49-F238E27FC236}">
                <a16:creationId xmlns:a16="http://schemas.microsoft.com/office/drawing/2014/main" id="{439D7D98-13D7-DC45-ADA6-F5BB555E24A8}"/>
              </a:ext>
            </a:extLst>
          </p:cNvPr>
          <p:cNvSpPr>
            <a:spLocks noGrp="1"/>
          </p:cNvSpPr>
          <p:nvPr>
            <p:ph idx="1"/>
          </p:nvPr>
        </p:nvSpPr>
        <p:spPr/>
        <p:txBody>
          <a:bodyPr/>
          <a:lstStyle/>
          <a:p>
            <a:r>
              <a:rPr lang="en-US" sz="2400" dirty="0"/>
              <a:t>Many NLP models remain data-hungry. </a:t>
            </a:r>
          </a:p>
          <a:p>
            <a:pPr lvl="1"/>
            <a:r>
              <a:rPr lang="en-US" sz="2000" dirty="0"/>
              <a:t>Large &amp; rich datasets </a:t>
            </a:r>
          </a:p>
          <a:p>
            <a:r>
              <a:rPr lang="en-US" sz="2400" dirty="0"/>
              <a:t>Dataset construction is often implemented as a repeated process of creating new instances by human annotators. </a:t>
            </a:r>
          </a:p>
          <a:p>
            <a:endParaRPr lang="en-US" sz="2400" dirty="0"/>
          </a:p>
          <a:p>
            <a:endParaRPr lang="en-US" sz="2400" dirty="0"/>
          </a:p>
          <a:p>
            <a:endParaRPr lang="en-US" sz="2400" dirty="0"/>
          </a:p>
          <a:p>
            <a:endParaRPr lang="en-US" sz="2400" dirty="0"/>
          </a:p>
          <a:p>
            <a:endParaRPr lang="en-US" sz="2400" dirty="0"/>
          </a:p>
          <a:p>
            <a:r>
              <a:rPr lang="en-US" sz="2400" dirty="0"/>
              <a:t>This can be a costly step and bottleneck for building stronger NLP models. </a:t>
            </a:r>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grpSp>
        <p:nvGrpSpPr>
          <p:cNvPr id="54" name="Group 53">
            <a:extLst>
              <a:ext uri="{FF2B5EF4-FFF2-40B4-BE49-F238E27FC236}">
                <a16:creationId xmlns:a16="http://schemas.microsoft.com/office/drawing/2014/main" id="{1106A870-53E1-BC40-A89D-846970F841C9}"/>
              </a:ext>
            </a:extLst>
          </p:cNvPr>
          <p:cNvGrpSpPr/>
          <p:nvPr/>
        </p:nvGrpSpPr>
        <p:grpSpPr>
          <a:xfrm>
            <a:off x="4457374" y="3844701"/>
            <a:ext cx="3235239" cy="1618735"/>
            <a:chOff x="4457374" y="3844701"/>
            <a:chExt cx="3235239" cy="1618735"/>
          </a:xfrm>
        </p:grpSpPr>
        <p:grpSp>
          <p:nvGrpSpPr>
            <p:cNvPr id="32" name="Google Shape;1296;p106">
              <a:extLst>
                <a:ext uri="{FF2B5EF4-FFF2-40B4-BE49-F238E27FC236}">
                  <a16:creationId xmlns:a16="http://schemas.microsoft.com/office/drawing/2014/main" id="{8EA5D285-37A3-1F46-B7B0-B80B7D4C5541}"/>
                </a:ext>
              </a:extLst>
            </p:cNvPr>
            <p:cNvGrpSpPr/>
            <p:nvPr/>
          </p:nvGrpSpPr>
          <p:grpSpPr>
            <a:xfrm>
              <a:off x="5128017" y="3844701"/>
              <a:ext cx="1935965" cy="1618735"/>
              <a:chOff x="1200639" y="563128"/>
              <a:chExt cx="1853229" cy="1702766"/>
            </a:xfrm>
          </p:grpSpPr>
          <p:sp>
            <p:nvSpPr>
              <p:cNvPr id="41" name="Google Shape;1297;p106">
                <a:extLst>
                  <a:ext uri="{FF2B5EF4-FFF2-40B4-BE49-F238E27FC236}">
                    <a16:creationId xmlns:a16="http://schemas.microsoft.com/office/drawing/2014/main" id="{13006EDF-7DDC-204D-8124-39D9B9E4835F}"/>
                  </a:ext>
                </a:extLst>
              </p:cNvPr>
              <p:cNvSpPr/>
              <p:nvPr/>
            </p:nvSpPr>
            <p:spPr>
              <a:xfrm>
                <a:off x="1200639" y="563128"/>
                <a:ext cx="1853229" cy="1702766"/>
              </a:xfrm>
              <a:prstGeom prst="rect">
                <a:avLst/>
              </a:prstGeom>
              <a:no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algn="ctr"/>
                <a:r>
                  <a:rPr lang="en-US" sz="1400" dirty="0"/>
                  <a:t>Human Annotators</a:t>
                </a:r>
              </a:p>
              <a:p>
                <a:pPr algn="ctr"/>
                <a:endParaRPr lang="en-US" sz="1400" dirty="0"/>
              </a:p>
              <a:p>
                <a:endParaRPr lang="en-US" sz="1400" dirty="0"/>
              </a:p>
              <a:p>
                <a:endParaRPr lang="en-US" sz="1400" dirty="0"/>
              </a:p>
              <a:p>
                <a:endParaRPr lang="en-US" sz="1400" dirty="0"/>
              </a:p>
              <a:p>
                <a:endParaRPr lang="en-US" sz="1400" dirty="0"/>
              </a:p>
            </p:txBody>
          </p:sp>
          <p:pic>
            <p:nvPicPr>
              <p:cNvPr id="42" name="Google Shape;1298;p106">
                <a:extLst>
                  <a:ext uri="{FF2B5EF4-FFF2-40B4-BE49-F238E27FC236}">
                    <a16:creationId xmlns:a16="http://schemas.microsoft.com/office/drawing/2014/main" id="{D826DF32-B416-1242-B8F2-CF7D5DEAAC4F}"/>
                  </a:ext>
                </a:extLst>
              </p:cNvPr>
              <p:cNvPicPr preferRelativeResize="0"/>
              <p:nvPr/>
            </p:nvPicPr>
            <p:blipFill>
              <a:blip r:embed="rId3">
                <a:alphaModFix/>
              </a:blip>
              <a:stretch>
                <a:fillRect/>
              </a:stretch>
            </p:blipFill>
            <p:spPr>
              <a:xfrm>
                <a:off x="1546614" y="1106471"/>
                <a:ext cx="1215836" cy="973039"/>
              </a:xfrm>
              <a:prstGeom prst="rect">
                <a:avLst/>
              </a:prstGeom>
              <a:noFill/>
              <a:ln>
                <a:noFill/>
              </a:ln>
            </p:spPr>
          </p:pic>
        </p:grpSp>
        <p:sp>
          <p:nvSpPr>
            <p:cNvPr id="34" name="Google Shape;1302;p106">
              <a:extLst>
                <a:ext uri="{FF2B5EF4-FFF2-40B4-BE49-F238E27FC236}">
                  <a16:creationId xmlns:a16="http://schemas.microsoft.com/office/drawing/2014/main" id="{E8FC5248-4853-974F-AA6C-1A2CBCD42262}"/>
                </a:ext>
              </a:extLst>
            </p:cNvPr>
            <p:cNvSpPr/>
            <p:nvPr/>
          </p:nvSpPr>
          <p:spPr>
            <a:xfrm rot="16200000">
              <a:off x="7308269" y="4308621"/>
              <a:ext cx="352501" cy="416186"/>
            </a:xfrm>
            <a:prstGeom prst="down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3200"/>
            </a:p>
          </p:txBody>
        </p:sp>
        <p:sp>
          <p:nvSpPr>
            <p:cNvPr id="47" name="Google Shape;1302;p106">
              <a:extLst>
                <a:ext uri="{FF2B5EF4-FFF2-40B4-BE49-F238E27FC236}">
                  <a16:creationId xmlns:a16="http://schemas.microsoft.com/office/drawing/2014/main" id="{1FE7506C-6DB8-2344-A010-B0CAF29EB23A}"/>
                </a:ext>
              </a:extLst>
            </p:cNvPr>
            <p:cNvSpPr/>
            <p:nvPr/>
          </p:nvSpPr>
          <p:spPr>
            <a:xfrm rot="16200000">
              <a:off x="4489216" y="4308620"/>
              <a:ext cx="352501" cy="416186"/>
            </a:xfrm>
            <a:prstGeom prst="downArrow">
              <a:avLst>
                <a:gd name="adj1" fmla="val 50000"/>
                <a:gd name="adj2" fmla="val 50000"/>
              </a:avLst>
            </a:prstGeom>
            <a:solidFill>
              <a:srgbClr val="D9EAD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3200"/>
            </a:p>
          </p:txBody>
        </p:sp>
      </p:grpSp>
      <p:sp>
        <p:nvSpPr>
          <p:cNvPr id="51" name="Rounded Rectangle 50">
            <a:extLst>
              <a:ext uri="{FF2B5EF4-FFF2-40B4-BE49-F238E27FC236}">
                <a16:creationId xmlns:a16="http://schemas.microsoft.com/office/drawing/2014/main" id="{C841C755-2C9F-A34E-AFDD-F93FF37C8963}"/>
              </a:ext>
            </a:extLst>
          </p:cNvPr>
          <p:cNvSpPr/>
          <p:nvPr/>
        </p:nvSpPr>
        <p:spPr>
          <a:xfrm>
            <a:off x="7818988" y="4195578"/>
            <a:ext cx="4017413" cy="783193"/>
          </a:xfrm>
          <a:prstGeom prst="roundRect">
            <a:avLst/>
          </a:prstGeom>
        </p:spPr>
        <p:txBody>
          <a:bodyPr wrap="square">
            <a:spAutoFit/>
          </a:bodyPr>
          <a:lstStyle/>
          <a:p>
            <a:r>
              <a:rPr lang="en-US" sz="2000" b="1" i="1" dirty="0"/>
              <a:t>Q:</a:t>
            </a:r>
            <a:r>
              <a:rPr lang="en-US" sz="2000" i="1" dirty="0"/>
              <a:t> Is the “Yonge Street” the longest street in the world? </a:t>
            </a:r>
            <a:r>
              <a:rPr lang="en-US" sz="2000" dirty="0">
                <a:solidFill>
                  <a:srgbClr val="FF0000"/>
                </a:solidFill>
              </a:rPr>
              <a:t>✘</a:t>
            </a:r>
          </a:p>
        </p:txBody>
      </p:sp>
      <p:grpSp>
        <p:nvGrpSpPr>
          <p:cNvPr id="49" name="Group 48">
            <a:extLst>
              <a:ext uri="{FF2B5EF4-FFF2-40B4-BE49-F238E27FC236}">
                <a16:creationId xmlns:a16="http://schemas.microsoft.com/office/drawing/2014/main" id="{84573846-5A10-434B-99B7-AFEAC71F2776}"/>
              </a:ext>
            </a:extLst>
          </p:cNvPr>
          <p:cNvGrpSpPr/>
          <p:nvPr/>
        </p:nvGrpSpPr>
        <p:grpSpPr>
          <a:xfrm>
            <a:off x="3640639" y="4106193"/>
            <a:ext cx="4874156" cy="795029"/>
            <a:chOff x="3640639" y="4106193"/>
            <a:chExt cx="4874156" cy="795029"/>
          </a:xfrm>
        </p:grpSpPr>
        <p:pic>
          <p:nvPicPr>
            <p:cNvPr id="46" name="Picture 2" descr="Document clipart importance documentation, Document importance  documentation Transparent FREE for download on WebStockReview 2020">
              <a:extLst>
                <a:ext uri="{FF2B5EF4-FFF2-40B4-BE49-F238E27FC236}">
                  <a16:creationId xmlns:a16="http://schemas.microsoft.com/office/drawing/2014/main" id="{EBC4A965-6E27-2343-A318-E9B77D95C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639" y="4106193"/>
              <a:ext cx="609738" cy="75822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Document clipart importance documentation, Document importance  documentation Transparent FREE for download on WebStockReview 2020">
              <a:extLst>
                <a:ext uri="{FF2B5EF4-FFF2-40B4-BE49-F238E27FC236}">
                  <a16:creationId xmlns:a16="http://schemas.microsoft.com/office/drawing/2014/main" id="{1CA2D90F-73B5-8549-9CD8-58D42E28D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057" y="4142998"/>
              <a:ext cx="609738" cy="758224"/>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ounded Rectangle 52">
            <a:extLst>
              <a:ext uri="{FF2B5EF4-FFF2-40B4-BE49-F238E27FC236}">
                <a16:creationId xmlns:a16="http://schemas.microsoft.com/office/drawing/2014/main" id="{02F0D2B9-0559-D24A-95C6-2DBCA88DA393}"/>
              </a:ext>
            </a:extLst>
          </p:cNvPr>
          <p:cNvSpPr/>
          <p:nvPr/>
        </p:nvSpPr>
        <p:spPr>
          <a:xfrm>
            <a:off x="735762" y="3844701"/>
            <a:ext cx="3551180" cy="1582591"/>
          </a:xfrm>
          <a:prstGeom prst="roundRect">
            <a:avLst>
              <a:gd name="adj" fmla="val 9760"/>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wrap="square" lIns="9144" tIns="9144" rIns="9144" bIns="9144">
            <a:spAutoFit/>
          </a:bodyPr>
          <a:lstStyle/>
          <a:p>
            <a:r>
              <a:rPr lang="en-US" sz="1600" i="1" dirty="0"/>
              <a:t>(Yonge Street) The Guinness Book of World Records no longer lists Yonge Street as the longest street in the world and has not chosen a replacement street, but cites the Pan-American Highway as the world's longest “motorable road’”.</a:t>
            </a:r>
          </a:p>
        </p:txBody>
      </p:sp>
    </p:spTree>
    <p:extLst>
      <p:ext uri="{BB962C8B-B14F-4D97-AF65-F5344CB8AC3E}">
        <p14:creationId xmlns:p14="http://schemas.microsoft.com/office/powerpoint/2010/main" val="338250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9"/>
                                        </p:tgtEl>
                                      </p:cBhvr>
                                    </p:animEffect>
                                    <p:set>
                                      <p:cBhvr>
                                        <p:cTn id="15" dur="1" fill="hold">
                                          <p:stCondLst>
                                            <p:cond delay="499"/>
                                          </p:stCondLst>
                                        </p:cTn>
                                        <p:tgtEl>
                                          <p:spTgt spid="4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dirty="0"/>
              <a:t>An Alternative Construction</a:t>
            </a:r>
          </a:p>
        </p:txBody>
      </p:sp>
      <p:sp>
        <p:nvSpPr>
          <p:cNvPr id="3" name="Content Placeholder 2">
            <a:extLst>
              <a:ext uri="{FF2B5EF4-FFF2-40B4-BE49-F238E27FC236}">
                <a16:creationId xmlns:a16="http://schemas.microsoft.com/office/drawing/2014/main" id="{439D7D98-13D7-DC45-ADA6-F5BB555E24A8}"/>
              </a:ext>
            </a:extLst>
          </p:cNvPr>
          <p:cNvSpPr>
            <a:spLocks noGrp="1"/>
          </p:cNvSpPr>
          <p:nvPr>
            <p:ph idx="1"/>
          </p:nvPr>
        </p:nvSpPr>
        <p:spPr/>
        <p:txBody>
          <a:bodyPr/>
          <a:lstStyle/>
          <a:p>
            <a:pPr marL="0" indent="0">
              <a:buNone/>
            </a:pPr>
            <a:r>
              <a:rPr lang="en-US" dirty="0"/>
              <a:t>We explore a slightly different dataset construction pipeline: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br>
              <a:rPr lang="en-US" sz="2400" dirty="0"/>
            </a:br>
            <a:r>
              <a:rPr lang="en-US" sz="2400" dirty="0"/>
              <a:t>Creating natural perturbations are easier than writing new questions. </a:t>
            </a:r>
          </a:p>
          <a:p>
            <a:pPr marL="0" indent="0">
              <a:buNone/>
            </a:pPr>
            <a:endParaRPr lang="en-US" dirty="0"/>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
        <p:nvSpPr>
          <p:cNvPr id="51" name="Rounded Rectangle 50">
            <a:extLst>
              <a:ext uri="{FF2B5EF4-FFF2-40B4-BE49-F238E27FC236}">
                <a16:creationId xmlns:a16="http://schemas.microsoft.com/office/drawing/2014/main" id="{C841C755-2C9F-A34E-AFDD-F93FF37C8963}"/>
              </a:ext>
            </a:extLst>
          </p:cNvPr>
          <p:cNvSpPr/>
          <p:nvPr/>
        </p:nvSpPr>
        <p:spPr>
          <a:xfrm>
            <a:off x="4122215" y="2459923"/>
            <a:ext cx="6344173" cy="408623"/>
          </a:xfrm>
          <a:prstGeom prst="roundRect">
            <a:avLst/>
          </a:prstGeom>
        </p:spPr>
        <p:txBody>
          <a:bodyPr wrap="square">
            <a:spAutoFit/>
          </a:bodyPr>
          <a:lstStyle/>
          <a:p>
            <a:r>
              <a:rPr lang="en-US" b="1" i="1" dirty="0"/>
              <a:t>Q:</a:t>
            </a:r>
            <a:r>
              <a:rPr lang="en-US" i="1" dirty="0"/>
              <a:t> Is the “Yonge Street” the longest street in the world? (</a:t>
            </a:r>
            <a:r>
              <a:rPr lang="en-US" i="1" dirty="0" err="1"/>
              <a:t>ans</a:t>
            </a:r>
            <a:r>
              <a:rPr lang="en-US" i="1" dirty="0"/>
              <a:t>: </a:t>
            </a:r>
            <a:r>
              <a:rPr lang="en-US" dirty="0">
                <a:solidFill>
                  <a:srgbClr val="FF0000"/>
                </a:solidFill>
              </a:rPr>
              <a:t>✘</a:t>
            </a:r>
            <a:r>
              <a:rPr lang="en-US" i="1" dirty="0"/>
              <a:t>)</a:t>
            </a:r>
            <a:endParaRPr lang="en-US" dirty="0">
              <a:solidFill>
                <a:srgbClr val="FF0000"/>
              </a:solidFill>
            </a:endParaRPr>
          </a:p>
        </p:txBody>
      </p:sp>
      <p:sp>
        <p:nvSpPr>
          <p:cNvPr id="14" name="Rounded Rectangle 13">
            <a:extLst>
              <a:ext uri="{FF2B5EF4-FFF2-40B4-BE49-F238E27FC236}">
                <a16:creationId xmlns:a16="http://schemas.microsoft.com/office/drawing/2014/main" id="{343A19BF-7EA9-6140-8016-427AA742D565}"/>
              </a:ext>
            </a:extLst>
          </p:cNvPr>
          <p:cNvSpPr/>
          <p:nvPr/>
        </p:nvSpPr>
        <p:spPr>
          <a:xfrm>
            <a:off x="4449235" y="3008260"/>
            <a:ext cx="7818964" cy="1259919"/>
          </a:xfrm>
          <a:prstGeom prst="roundRect">
            <a:avLst/>
          </a:prstGeom>
        </p:spPr>
        <p:txBody>
          <a:bodyPr wrap="square">
            <a:spAutoFit/>
          </a:bodyPr>
          <a:lstStyle/>
          <a:p>
            <a:r>
              <a:rPr lang="en-US" sz="1700" b="1" i="1" dirty="0"/>
              <a:t>Q:</a:t>
            </a:r>
            <a:r>
              <a:rPr lang="en-US" sz="1700" i="1" dirty="0"/>
              <a:t> </a:t>
            </a:r>
            <a:r>
              <a:rPr lang="en-US" sz="1700" i="1" dirty="0">
                <a:solidFill>
                  <a:srgbClr val="0000FF"/>
                </a:solidFill>
              </a:rPr>
              <a:t>Was</a:t>
            </a:r>
            <a:r>
              <a:rPr lang="en-US" sz="1700" i="1" dirty="0"/>
              <a:t> the “Yonge Street” the longest street in </a:t>
            </a:r>
            <a:r>
              <a:rPr lang="en-US" sz="1700" i="1" dirty="0">
                <a:solidFill>
                  <a:srgbClr val="0011FF"/>
                </a:solidFill>
              </a:rPr>
              <a:t>the world in the past</a:t>
            </a:r>
            <a:r>
              <a:rPr lang="en-US" sz="1700" i="1" dirty="0"/>
              <a:t>? (</a:t>
            </a:r>
            <a:r>
              <a:rPr lang="en-US" sz="1700" i="1" dirty="0" err="1"/>
              <a:t>ans</a:t>
            </a:r>
            <a:r>
              <a:rPr lang="en-US" sz="1700" i="1" dirty="0"/>
              <a:t>: </a:t>
            </a:r>
            <a:r>
              <a:rPr lang="en-US" sz="1700" b="1" i="1" dirty="0">
                <a:solidFill>
                  <a:srgbClr val="00B050"/>
                </a:solidFill>
              </a:rPr>
              <a:t>✓</a:t>
            </a:r>
            <a:r>
              <a:rPr lang="en-US" sz="1700" i="1" dirty="0"/>
              <a:t>)</a:t>
            </a:r>
          </a:p>
          <a:p>
            <a:br>
              <a:rPr lang="en-US" sz="1700" i="1" dirty="0"/>
            </a:br>
            <a:endParaRPr lang="en-US" sz="1700" i="1" dirty="0"/>
          </a:p>
          <a:p>
            <a:r>
              <a:rPr lang="en-US" sz="1700" b="1" i="1" dirty="0"/>
              <a:t>Q:</a:t>
            </a:r>
            <a:r>
              <a:rPr lang="en-US" sz="1700" i="1" dirty="0"/>
              <a:t> </a:t>
            </a:r>
            <a:r>
              <a:rPr lang="en-US" sz="1700" i="1" dirty="0">
                <a:solidFill>
                  <a:srgbClr val="0000FF"/>
                </a:solidFill>
              </a:rPr>
              <a:t>Was</a:t>
            </a:r>
            <a:r>
              <a:rPr lang="en-US" sz="1700" i="1" dirty="0"/>
              <a:t> the 'Yonge Street' the longest street in the world </a:t>
            </a:r>
            <a:r>
              <a:rPr lang="en-US" sz="1700" i="1" dirty="0">
                <a:solidFill>
                  <a:srgbClr val="0000FF"/>
                </a:solidFill>
              </a:rPr>
              <a:t>before 1980</a:t>
            </a:r>
            <a:r>
              <a:rPr lang="en-US" sz="1700" i="1" dirty="0"/>
              <a:t>? (</a:t>
            </a:r>
            <a:r>
              <a:rPr lang="en-US" sz="1700" i="1" dirty="0" err="1"/>
              <a:t>ans</a:t>
            </a:r>
            <a:r>
              <a:rPr lang="en-US" sz="1700" i="1" dirty="0"/>
              <a:t>: </a:t>
            </a:r>
            <a:r>
              <a:rPr lang="en-US" sz="1700" i="1" dirty="0">
                <a:solidFill>
                  <a:srgbClr val="7030A0"/>
                </a:solidFill>
              </a:rPr>
              <a:t>unknown</a:t>
            </a:r>
            <a:r>
              <a:rPr lang="en-US" sz="1700" i="1" dirty="0"/>
              <a:t>)</a:t>
            </a:r>
          </a:p>
        </p:txBody>
      </p:sp>
      <p:sp>
        <p:nvSpPr>
          <p:cNvPr id="6" name="Bent Arrow 5">
            <a:extLst>
              <a:ext uri="{FF2B5EF4-FFF2-40B4-BE49-F238E27FC236}">
                <a16:creationId xmlns:a16="http://schemas.microsoft.com/office/drawing/2014/main" id="{CFCCA985-4FD6-6E46-8C6F-E00F6F93F0A3}"/>
              </a:ext>
            </a:extLst>
          </p:cNvPr>
          <p:cNvSpPr/>
          <p:nvPr/>
        </p:nvSpPr>
        <p:spPr>
          <a:xfrm rot="10800000" flipH="1">
            <a:off x="4240027" y="3049657"/>
            <a:ext cx="307681" cy="285154"/>
          </a:xfrm>
          <a:prstGeom prst="bentArrow">
            <a:avLst/>
          </a:prstGeom>
          <a:solidFill>
            <a:srgbClr val="D9EAD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lang="en-US" sz="3200">
              <a:solidFill>
                <a:schemeClr val="tx1"/>
              </a:solidFill>
              <a:latin typeface="Corbel" panose="020B0503020204020204" pitchFamily="34" charset="0"/>
            </a:endParaRPr>
          </a:p>
        </p:txBody>
      </p:sp>
      <p:sp>
        <p:nvSpPr>
          <p:cNvPr id="22" name="Bent Arrow 21">
            <a:extLst>
              <a:ext uri="{FF2B5EF4-FFF2-40B4-BE49-F238E27FC236}">
                <a16:creationId xmlns:a16="http://schemas.microsoft.com/office/drawing/2014/main" id="{142A0D1C-8ED1-0148-8AB0-A3B17DB4331B}"/>
              </a:ext>
            </a:extLst>
          </p:cNvPr>
          <p:cNvSpPr/>
          <p:nvPr/>
        </p:nvSpPr>
        <p:spPr>
          <a:xfrm rot="10800000" flipH="1">
            <a:off x="4217375" y="3855623"/>
            <a:ext cx="307681" cy="285154"/>
          </a:xfrm>
          <a:prstGeom prst="bentArrow">
            <a:avLst/>
          </a:prstGeom>
          <a:solidFill>
            <a:srgbClr val="D9EAD3"/>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lang="en-US" sz="3200">
              <a:solidFill>
                <a:schemeClr val="tx1"/>
              </a:solidFill>
              <a:latin typeface="Corbel" panose="020B0503020204020204" pitchFamily="34" charset="0"/>
            </a:endParaRPr>
          </a:p>
        </p:txBody>
      </p:sp>
      <p:pic>
        <p:nvPicPr>
          <p:cNvPr id="27" name="Google Shape;1298;p106">
            <a:extLst>
              <a:ext uri="{FF2B5EF4-FFF2-40B4-BE49-F238E27FC236}">
                <a16:creationId xmlns:a16="http://schemas.microsoft.com/office/drawing/2014/main" id="{AEFE0987-5091-D349-982F-3CB78B0BEF41}"/>
              </a:ext>
            </a:extLst>
          </p:cNvPr>
          <p:cNvPicPr preferRelativeResize="0"/>
          <p:nvPr/>
        </p:nvPicPr>
        <p:blipFill>
          <a:blip r:embed="rId3">
            <a:alphaModFix/>
          </a:blip>
          <a:stretch>
            <a:fillRect/>
          </a:stretch>
        </p:blipFill>
        <p:spPr>
          <a:xfrm>
            <a:off x="4613146" y="2883793"/>
            <a:ext cx="301190" cy="285155"/>
          </a:xfrm>
          <a:prstGeom prst="rect">
            <a:avLst/>
          </a:prstGeom>
          <a:noFill/>
          <a:ln>
            <a:noFill/>
          </a:ln>
        </p:spPr>
      </p:pic>
      <p:pic>
        <p:nvPicPr>
          <p:cNvPr id="28" name="Google Shape;1298;p106">
            <a:extLst>
              <a:ext uri="{FF2B5EF4-FFF2-40B4-BE49-F238E27FC236}">
                <a16:creationId xmlns:a16="http://schemas.microsoft.com/office/drawing/2014/main" id="{D031AB77-EEE5-8746-8C6C-B993B157AB3F}"/>
              </a:ext>
            </a:extLst>
          </p:cNvPr>
          <p:cNvPicPr preferRelativeResize="0"/>
          <p:nvPr/>
        </p:nvPicPr>
        <p:blipFill>
          <a:blip r:embed="rId3">
            <a:alphaModFix/>
          </a:blip>
          <a:stretch>
            <a:fillRect/>
          </a:stretch>
        </p:blipFill>
        <p:spPr>
          <a:xfrm>
            <a:off x="4613146" y="3658028"/>
            <a:ext cx="301190" cy="285155"/>
          </a:xfrm>
          <a:prstGeom prst="rect">
            <a:avLst/>
          </a:prstGeom>
          <a:noFill/>
          <a:ln>
            <a:noFill/>
          </a:ln>
        </p:spPr>
      </p:pic>
      <p:sp>
        <p:nvSpPr>
          <p:cNvPr id="12" name="Rounded Rectangle 11">
            <a:extLst>
              <a:ext uri="{FF2B5EF4-FFF2-40B4-BE49-F238E27FC236}">
                <a16:creationId xmlns:a16="http://schemas.microsoft.com/office/drawing/2014/main" id="{4B37C8A0-4072-444B-82AC-99A880A039BD}"/>
              </a:ext>
            </a:extLst>
          </p:cNvPr>
          <p:cNvSpPr/>
          <p:nvPr/>
        </p:nvSpPr>
        <p:spPr>
          <a:xfrm>
            <a:off x="809624" y="5832891"/>
            <a:ext cx="10229853" cy="510778"/>
          </a:xfrm>
          <a:prstGeom prst="roundRect">
            <a:avLst/>
          </a:prstGeom>
          <a:solidFill>
            <a:schemeClr val="bg1">
              <a:lumMod val="95000"/>
            </a:schemeClr>
          </a:solidFill>
        </p:spPr>
        <p:txBody>
          <a:bodyPr wrap="square">
            <a:spAutoFit/>
          </a:bodyPr>
          <a:lstStyle/>
          <a:p>
            <a:pPr marL="0" indent="0" algn="ctr">
              <a:buNone/>
            </a:pPr>
            <a:r>
              <a:rPr lang="en-US" sz="2400" b="1" dirty="0"/>
              <a:t>Conjecture:</a:t>
            </a:r>
            <a:r>
              <a:rPr lang="en-US" sz="2400" dirty="0"/>
              <a:t> building datasets w/ natural perturbations are more </a:t>
            </a:r>
            <a:r>
              <a:rPr lang="en-US" sz="2400" b="1" dirty="0"/>
              <a:t>cost-efficient</a:t>
            </a:r>
            <a:r>
              <a:rPr lang="en-US" sz="2400" dirty="0"/>
              <a:t>. </a:t>
            </a:r>
          </a:p>
        </p:txBody>
      </p:sp>
      <p:grpSp>
        <p:nvGrpSpPr>
          <p:cNvPr id="35" name="Group 34">
            <a:extLst>
              <a:ext uri="{FF2B5EF4-FFF2-40B4-BE49-F238E27FC236}">
                <a16:creationId xmlns:a16="http://schemas.microsoft.com/office/drawing/2014/main" id="{E9E11793-D665-3042-9304-9EB13793CEA1}"/>
              </a:ext>
            </a:extLst>
          </p:cNvPr>
          <p:cNvGrpSpPr/>
          <p:nvPr/>
        </p:nvGrpSpPr>
        <p:grpSpPr>
          <a:xfrm>
            <a:off x="4763741" y="4432499"/>
            <a:ext cx="4286094" cy="400110"/>
            <a:chOff x="5455149" y="2290512"/>
            <a:chExt cx="4286094" cy="400110"/>
          </a:xfrm>
        </p:grpSpPr>
        <p:sp>
          <p:nvSpPr>
            <p:cNvPr id="36" name="TextBox 35">
              <a:extLst>
                <a:ext uri="{FF2B5EF4-FFF2-40B4-BE49-F238E27FC236}">
                  <a16:creationId xmlns:a16="http://schemas.microsoft.com/office/drawing/2014/main" id="{3C4D0043-E2D3-4341-B241-F1A94790D588}"/>
                </a:ext>
              </a:extLst>
            </p:cNvPr>
            <p:cNvSpPr txBox="1"/>
            <p:nvPr/>
          </p:nvSpPr>
          <p:spPr>
            <a:xfrm>
              <a:off x="5455149" y="2290512"/>
              <a:ext cx="3100529" cy="400110"/>
            </a:xfrm>
            <a:prstGeom prst="rect">
              <a:avLst/>
            </a:prstGeom>
            <a:noFill/>
          </p:spPr>
          <p:txBody>
            <a:bodyPr wrap="none" rtlCol="0">
              <a:spAutoFit/>
            </a:bodyPr>
            <a:lstStyle/>
            <a:p>
              <a:r>
                <a:rPr lang="en-US" sz="2000" b="1" dirty="0">
                  <a:solidFill>
                    <a:srgbClr val="FF0000"/>
                  </a:solidFill>
                </a:rPr>
                <a:t>!=</a:t>
              </a:r>
              <a:r>
                <a:rPr lang="en-US" sz="2000" dirty="0"/>
                <a:t> adversarial perturbations</a:t>
              </a:r>
            </a:p>
          </p:txBody>
        </p:sp>
        <p:sp>
          <p:nvSpPr>
            <p:cNvPr id="37" name="TextBox 36">
              <a:extLst>
                <a:ext uri="{FF2B5EF4-FFF2-40B4-BE49-F238E27FC236}">
                  <a16:creationId xmlns:a16="http://schemas.microsoft.com/office/drawing/2014/main" id="{94C51AC8-DB6F-524C-84BF-6BA611BD4B49}"/>
                </a:ext>
              </a:extLst>
            </p:cNvPr>
            <p:cNvSpPr txBox="1"/>
            <p:nvPr/>
          </p:nvSpPr>
          <p:spPr>
            <a:xfrm>
              <a:off x="8418060" y="2387927"/>
              <a:ext cx="1323183" cy="276999"/>
            </a:xfrm>
            <a:prstGeom prst="rect">
              <a:avLst/>
            </a:prstGeom>
            <a:noFill/>
          </p:spPr>
          <p:txBody>
            <a:bodyPr wrap="none" rtlCol="0">
              <a:spAutoFit/>
            </a:bodyPr>
            <a:lstStyle/>
            <a:p>
              <a:r>
                <a:rPr lang="en-US" sz="1200" dirty="0">
                  <a:solidFill>
                    <a:schemeClr val="bg1">
                      <a:lumMod val="50000"/>
                    </a:schemeClr>
                  </a:solidFill>
                </a:rPr>
                <a:t>[Jia &amp; Liang, 2017]</a:t>
              </a:r>
            </a:p>
          </p:txBody>
        </p:sp>
      </p:grpSp>
      <p:sp>
        <p:nvSpPr>
          <p:cNvPr id="38" name="Rectangle 37">
            <a:extLst>
              <a:ext uri="{FF2B5EF4-FFF2-40B4-BE49-F238E27FC236}">
                <a16:creationId xmlns:a16="http://schemas.microsoft.com/office/drawing/2014/main" id="{A9E6AFC8-4FD8-BF40-B790-A5A79CAB7B72}"/>
              </a:ext>
            </a:extLst>
          </p:cNvPr>
          <p:cNvSpPr/>
          <p:nvPr/>
        </p:nvSpPr>
        <p:spPr>
          <a:xfrm>
            <a:off x="2428225" y="4432499"/>
            <a:ext cx="2436886" cy="400110"/>
          </a:xfrm>
          <a:prstGeom prst="rect">
            <a:avLst/>
          </a:prstGeom>
        </p:spPr>
        <p:txBody>
          <a:bodyPr wrap="none">
            <a:spAutoFit/>
          </a:bodyPr>
          <a:lstStyle/>
          <a:p>
            <a:pPr marL="0" indent="0">
              <a:buNone/>
            </a:pPr>
            <a:r>
              <a:rPr lang="en-US" sz="2000" dirty="0"/>
              <a:t>natural perturbations</a:t>
            </a:r>
          </a:p>
        </p:txBody>
      </p:sp>
      <p:sp>
        <p:nvSpPr>
          <p:cNvPr id="39" name="Rounded Rectangle 38">
            <a:extLst>
              <a:ext uri="{FF2B5EF4-FFF2-40B4-BE49-F238E27FC236}">
                <a16:creationId xmlns:a16="http://schemas.microsoft.com/office/drawing/2014/main" id="{409D6EAF-13C0-1B4E-A367-C83ECEE7ABF8}"/>
              </a:ext>
            </a:extLst>
          </p:cNvPr>
          <p:cNvSpPr/>
          <p:nvPr/>
        </p:nvSpPr>
        <p:spPr>
          <a:xfrm>
            <a:off x="372541" y="2610035"/>
            <a:ext cx="3551180" cy="1582591"/>
          </a:xfrm>
          <a:prstGeom prst="roundRect">
            <a:avLst>
              <a:gd name="adj" fmla="val 9760"/>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wrap="square" lIns="9144" tIns="9144" rIns="9144" bIns="9144">
            <a:spAutoFit/>
          </a:bodyPr>
          <a:lstStyle/>
          <a:p>
            <a:r>
              <a:rPr lang="en-US" sz="1600" i="1" dirty="0"/>
              <a:t>(Yonge Street) The Guinness Book of World Records no longer lists Yonge Street as the longest street in the world and has not chosen a replacement street, but cites the Pan-American Highway as the world's longest “motorable road’”.</a:t>
            </a:r>
          </a:p>
        </p:txBody>
      </p:sp>
    </p:spTree>
    <p:extLst>
      <p:ext uri="{BB962C8B-B14F-4D97-AF65-F5344CB8AC3E}">
        <p14:creationId xmlns:p14="http://schemas.microsoft.com/office/powerpoint/2010/main" val="329908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fade">
                                      <p:cBhvr>
                                        <p:cTn id="23" dur="500"/>
                                        <p:tgtEl>
                                          <p:spTgt spid="14">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xEl>
                                              <p:pRg st="2" end="2"/>
                                            </p:txEl>
                                          </p:spTgt>
                                        </p:tgtEl>
                                        <p:attrNameLst>
                                          <p:attrName>style.visibility</p:attrName>
                                        </p:attrNameLst>
                                      </p:cBhvr>
                                      <p:to>
                                        <p:strVal val="visible"/>
                                      </p:to>
                                    </p:set>
                                    <p:animEffect transition="in" filter="fade">
                                      <p:cBhvr>
                                        <p:cTn id="32" dur="500"/>
                                        <p:tgtEl>
                                          <p:spTgt spid="1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 grpId="0" animBg="1"/>
      <p:bldP spid="22" grpId="0" animBg="1"/>
      <p:bldP spid="12" grpId="0" animBg="1"/>
      <p:bldP spid="38"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2582-725A-D54E-84C7-B4358F266A74}"/>
              </a:ext>
            </a:extLst>
          </p:cNvPr>
          <p:cNvSpPr>
            <a:spLocks noGrp="1"/>
          </p:cNvSpPr>
          <p:nvPr>
            <p:ph type="title"/>
          </p:nvPr>
        </p:nvSpPr>
        <p:spPr/>
        <p:txBody>
          <a:bodyPr/>
          <a:lstStyle/>
          <a:p>
            <a:r>
              <a:rPr lang="en-US" dirty="0"/>
              <a:t>Perturbing Boolean Questions </a:t>
            </a:r>
          </a:p>
        </p:txBody>
      </p:sp>
      <p:sp>
        <p:nvSpPr>
          <p:cNvPr id="4" name="Slide Number Placeholder 3">
            <a:extLst>
              <a:ext uri="{FF2B5EF4-FFF2-40B4-BE49-F238E27FC236}">
                <a16:creationId xmlns:a16="http://schemas.microsoft.com/office/drawing/2014/main" id="{0123B077-54FC-CA48-86D5-2D33BD5AE1F6}"/>
              </a:ext>
            </a:extLst>
          </p:cNvPr>
          <p:cNvSpPr>
            <a:spLocks noGrp="1"/>
          </p:cNvSpPr>
          <p:nvPr>
            <p:ph type="sldNum" sz="quarter" idx="12"/>
          </p:nvPr>
        </p:nvSpPr>
        <p:spPr bwMode="auto">
          <a:xfrm>
            <a:off x="400664"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b="0"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fld id="{2950F06C-DC55-49E8-966D-651E62CB7ADF}" type="slidenum">
              <a:rPr lang="en-US" smtClean="0"/>
              <a:pPr/>
              <a:t>4</a:t>
            </a:fld>
            <a:endParaRPr lang="en-US"/>
          </a:p>
        </p:txBody>
      </p:sp>
      <p:sp>
        <p:nvSpPr>
          <p:cNvPr id="13" name="Down Arrow 12">
            <a:extLst>
              <a:ext uri="{FF2B5EF4-FFF2-40B4-BE49-F238E27FC236}">
                <a16:creationId xmlns:a16="http://schemas.microsoft.com/office/drawing/2014/main" id="{F6054F89-0634-DF46-ABB0-78766C765442}"/>
              </a:ext>
            </a:extLst>
          </p:cNvPr>
          <p:cNvSpPr/>
          <p:nvPr/>
        </p:nvSpPr>
        <p:spPr bwMode="auto">
          <a:xfrm rot="16200000">
            <a:off x="2823931" y="1949479"/>
            <a:ext cx="354012" cy="381000"/>
          </a:xfrm>
          <a:prstGeom prst="downArrow">
            <a:avLst/>
          </a:prstGeom>
          <a:ln>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eaLnBrk="1" hangingPunct="1"/>
            <a:endParaRPr lang="en-US" b="1" dirty="0">
              <a:solidFill>
                <a:schemeClr val="tx1"/>
              </a:solidFill>
              <a:latin typeface="Arial" charset="0"/>
            </a:endParaRPr>
          </a:p>
        </p:txBody>
      </p:sp>
      <p:pic>
        <p:nvPicPr>
          <p:cNvPr id="17" name="Picture 2" descr="Document clipart importance documentation, Document importance  documentation Transparent FREE for download on WebStockReview 2020">
            <a:extLst>
              <a:ext uri="{FF2B5EF4-FFF2-40B4-BE49-F238E27FC236}">
                <a16:creationId xmlns:a16="http://schemas.microsoft.com/office/drawing/2014/main" id="{7894EC30-CAB3-8949-BFFC-8890B2683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193" y="1760866"/>
            <a:ext cx="609738" cy="75822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2F1C88AC-4957-4B4A-A60B-2833741312F1}"/>
              </a:ext>
            </a:extLst>
          </p:cNvPr>
          <p:cNvSpPr/>
          <p:nvPr/>
        </p:nvSpPr>
        <p:spPr>
          <a:xfrm>
            <a:off x="6412783" y="1615544"/>
            <a:ext cx="1763586" cy="1048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 Verification</a:t>
            </a:r>
          </a:p>
        </p:txBody>
      </p:sp>
      <p:sp>
        <p:nvSpPr>
          <p:cNvPr id="18" name="Rounded Rectangle 17">
            <a:extLst>
              <a:ext uri="{FF2B5EF4-FFF2-40B4-BE49-F238E27FC236}">
                <a16:creationId xmlns:a16="http://schemas.microsoft.com/office/drawing/2014/main" id="{84316711-FF47-7646-B38D-8C2182FCC6F8}"/>
              </a:ext>
            </a:extLst>
          </p:cNvPr>
          <p:cNvSpPr/>
          <p:nvPr/>
        </p:nvSpPr>
        <p:spPr>
          <a:xfrm>
            <a:off x="3474715" y="1615544"/>
            <a:ext cx="1763585" cy="1048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 perturbations</a:t>
            </a:r>
          </a:p>
        </p:txBody>
      </p:sp>
      <p:sp>
        <p:nvSpPr>
          <p:cNvPr id="19" name="Down Arrow 18">
            <a:extLst>
              <a:ext uri="{FF2B5EF4-FFF2-40B4-BE49-F238E27FC236}">
                <a16:creationId xmlns:a16="http://schemas.microsoft.com/office/drawing/2014/main" id="{80E7166B-0EEA-9A46-AEFD-43E1046CDAB4}"/>
              </a:ext>
            </a:extLst>
          </p:cNvPr>
          <p:cNvSpPr/>
          <p:nvPr/>
        </p:nvSpPr>
        <p:spPr bwMode="auto">
          <a:xfrm rot="16200000">
            <a:off x="5688083" y="1949479"/>
            <a:ext cx="354012" cy="381000"/>
          </a:xfrm>
          <a:prstGeom prst="downArrow">
            <a:avLst/>
          </a:prstGeom>
          <a:ln>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eaLnBrk="1" hangingPunct="1"/>
            <a:endParaRPr lang="en-US" b="1" dirty="0">
              <a:solidFill>
                <a:schemeClr val="tx1"/>
              </a:solidFill>
              <a:latin typeface="Arial" charset="0"/>
            </a:endParaRPr>
          </a:p>
        </p:txBody>
      </p:sp>
      <p:sp>
        <p:nvSpPr>
          <p:cNvPr id="20" name="Rectangle 19">
            <a:extLst>
              <a:ext uri="{FF2B5EF4-FFF2-40B4-BE49-F238E27FC236}">
                <a16:creationId xmlns:a16="http://schemas.microsoft.com/office/drawing/2014/main" id="{782D3061-660C-0744-A48E-451DA63AD0F9}"/>
              </a:ext>
            </a:extLst>
          </p:cNvPr>
          <p:cNvSpPr/>
          <p:nvPr/>
        </p:nvSpPr>
        <p:spPr>
          <a:xfrm>
            <a:off x="648178" y="1862979"/>
            <a:ext cx="1278491" cy="553998"/>
          </a:xfrm>
          <a:prstGeom prst="rect">
            <a:avLst/>
          </a:prstGeom>
        </p:spPr>
        <p:txBody>
          <a:bodyPr wrap="none">
            <a:spAutoFit/>
          </a:bodyPr>
          <a:lstStyle/>
          <a:p>
            <a:pPr algn="ctr"/>
            <a:r>
              <a:rPr lang="en-US" dirty="0" err="1"/>
              <a:t>BoolQ</a:t>
            </a:r>
            <a:r>
              <a:rPr lang="en-US" dirty="0"/>
              <a:t> </a:t>
            </a:r>
            <a:br>
              <a:rPr lang="en-US" dirty="0"/>
            </a:br>
            <a:r>
              <a:rPr lang="en-US" sz="1200" dirty="0">
                <a:solidFill>
                  <a:schemeClr val="bg1">
                    <a:lumMod val="50000"/>
                  </a:schemeClr>
                </a:solidFill>
              </a:rPr>
              <a:t>[Clark et al, 2019]</a:t>
            </a:r>
          </a:p>
        </p:txBody>
      </p:sp>
      <p:sp>
        <p:nvSpPr>
          <p:cNvPr id="21" name="Rectangle 20">
            <a:extLst>
              <a:ext uri="{FF2B5EF4-FFF2-40B4-BE49-F238E27FC236}">
                <a16:creationId xmlns:a16="http://schemas.microsoft.com/office/drawing/2014/main" id="{EC798F2E-4B58-A34C-B228-FCC65FAD09CD}"/>
              </a:ext>
            </a:extLst>
          </p:cNvPr>
          <p:cNvSpPr/>
          <p:nvPr/>
        </p:nvSpPr>
        <p:spPr>
          <a:xfrm>
            <a:off x="8943174" y="1760866"/>
            <a:ext cx="2183611" cy="738664"/>
          </a:xfrm>
          <a:prstGeom prst="rect">
            <a:avLst/>
          </a:prstGeom>
        </p:spPr>
        <p:txBody>
          <a:bodyPr wrap="none">
            <a:spAutoFit/>
          </a:bodyPr>
          <a:lstStyle/>
          <a:p>
            <a:pPr algn="ctr"/>
            <a:r>
              <a:rPr lang="en-US" dirty="0" err="1"/>
              <a:t>BoolQ</a:t>
            </a:r>
            <a:r>
              <a:rPr lang="en-US" dirty="0"/>
              <a:t> perturbations </a:t>
            </a:r>
            <a:br>
              <a:rPr lang="en-US" dirty="0"/>
            </a:br>
            <a:r>
              <a:rPr lang="en-US" sz="1200" dirty="0"/>
              <a:t>collected on</a:t>
            </a:r>
            <a:br>
              <a:rPr lang="en-US" sz="1200" dirty="0"/>
            </a:br>
            <a:r>
              <a:rPr lang="en-US" sz="1200" dirty="0"/>
              <a:t>Amazon Mechanical Turk</a:t>
            </a:r>
            <a:endParaRPr lang="en-US" sz="1000" dirty="0">
              <a:solidFill>
                <a:schemeClr val="bg1">
                  <a:lumMod val="50000"/>
                </a:schemeClr>
              </a:solidFill>
            </a:endParaRPr>
          </a:p>
        </p:txBody>
      </p:sp>
      <p:sp>
        <p:nvSpPr>
          <p:cNvPr id="22" name="Down Arrow 21">
            <a:extLst>
              <a:ext uri="{FF2B5EF4-FFF2-40B4-BE49-F238E27FC236}">
                <a16:creationId xmlns:a16="http://schemas.microsoft.com/office/drawing/2014/main" id="{7D14416D-33EC-3343-A0B9-13E420C7A612}"/>
              </a:ext>
            </a:extLst>
          </p:cNvPr>
          <p:cNvSpPr/>
          <p:nvPr/>
        </p:nvSpPr>
        <p:spPr bwMode="auto">
          <a:xfrm rot="16200000">
            <a:off x="8493801" y="1980464"/>
            <a:ext cx="354012" cy="381000"/>
          </a:xfrm>
          <a:prstGeom prst="downArrow">
            <a:avLst/>
          </a:prstGeom>
          <a:ln>
            <a:headEnd type="none" w="med" len="med"/>
            <a:tailEnd type="triangl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eaLnBrk="1" hangingPunct="1"/>
            <a:endParaRPr lang="en-US" b="1" dirty="0">
              <a:solidFill>
                <a:schemeClr val="tx1"/>
              </a:solidFill>
              <a:latin typeface="Arial" charset="0"/>
            </a:endParaRPr>
          </a:p>
        </p:txBody>
      </p:sp>
      <p:sp>
        <p:nvSpPr>
          <p:cNvPr id="23" name="Rectangle 22">
            <a:extLst>
              <a:ext uri="{FF2B5EF4-FFF2-40B4-BE49-F238E27FC236}">
                <a16:creationId xmlns:a16="http://schemas.microsoft.com/office/drawing/2014/main" id="{B5FB1BDF-52B9-5241-BB4C-AD080A4D2727}"/>
              </a:ext>
            </a:extLst>
          </p:cNvPr>
          <p:cNvSpPr/>
          <p:nvPr/>
        </p:nvSpPr>
        <p:spPr>
          <a:xfrm>
            <a:off x="3077855" y="2743614"/>
            <a:ext cx="2620204" cy="646331"/>
          </a:xfrm>
          <a:prstGeom prst="rect">
            <a:avLst/>
          </a:prstGeom>
        </p:spPr>
        <p:txBody>
          <a:bodyPr wrap="none">
            <a:spAutoFit/>
          </a:bodyPr>
          <a:lstStyle/>
          <a:p>
            <a:pPr marL="342900" indent="-342900">
              <a:buAutoNum type="arabicParenBoth"/>
            </a:pPr>
            <a:r>
              <a:rPr lang="en-US" dirty="0"/>
              <a:t>Minimal changes </a:t>
            </a:r>
          </a:p>
          <a:p>
            <a:r>
              <a:rPr lang="en-US" dirty="0"/>
              <a:t>(2)  Often flip the answer </a:t>
            </a:r>
          </a:p>
        </p:txBody>
      </p:sp>
      <p:grpSp>
        <p:nvGrpSpPr>
          <p:cNvPr id="7" name="Group 6">
            <a:extLst>
              <a:ext uri="{FF2B5EF4-FFF2-40B4-BE49-F238E27FC236}">
                <a16:creationId xmlns:a16="http://schemas.microsoft.com/office/drawing/2014/main" id="{B6D6DF23-5898-694C-A890-BE68CD7A1D6D}"/>
              </a:ext>
            </a:extLst>
          </p:cNvPr>
          <p:cNvGrpSpPr/>
          <p:nvPr/>
        </p:nvGrpSpPr>
        <p:grpSpPr>
          <a:xfrm>
            <a:off x="987267" y="3962077"/>
            <a:ext cx="4053557" cy="2543110"/>
            <a:chOff x="987267" y="3962077"/>
            <a:chExt cx="4053557" cy="2543110"/>
          </a:xfrm>
        </p:grpSpPr>
        <p:sp>
          <p:nvSpPr>
            <p:cNvPr id="24" name="Rounded Rectangle 23">
              <a:extLst>
                <a:ext uri="{FF2B5EF4-FFF2-40B4-BE49-F238E27FC236}">
                  <a16:creationId xmlns:a16="http://schemas.microsoft.com/office/drawing/2014/main" id="{EC339353-9867-3244-ACC6-E08C78421F99}"/>
                </a:ext>
              </a:extLst>
            </p:cNvPr>
            <p:cNvSpPr/>
            <p:nvPr/>
          </p:nvSpPr>
          <p:spPr>
            <a:xfrm>
              <a:off x="987267" y="4727215"/>
              <a:ext cx="3987450" cy="1777972"/>
            </a:xfrm>
            <a:prstGeom prst="roundRect">
              <a:avLst>
                <a:gd name="adj" fmla="val 9760"/>
              </a:avLst>
            </a:prstGeom>
            <a:solidFill>
              <a:schemeClr val="bg1">
                <a:lumMod val="95000"/>
              </a:schemeClr>
            </a:solidFill>
          </p:spPr>
          <p:style>
            <a:lnRef idx="2">
              <a:schemeClr val="accent3"/>
            </a:lnRef>
            <a:fillRef idx="1">
              <a:schemeClr val="lt1"/>
            </a:fillRef>
            <a:effectRef idx="0">
              <a:schemeClr val="accent3"/>
            </a:effectRef>
            <a:fontRef idx="minor">
              <a:schemeClr val="dk1"/>
            </a:fontRef>
          </p:style>
          <p:txBody>
            <a:bodyPr wrap="square" lIns="9144" tIns="9144" rIns="9144" bIns="9144">
              <a:spAutoFit/>
            </a:bodyPr>
            <a:lstStyle/>
            <a:p>
              <a:r>
                <a:rPr lang="en-US" i="1" dirty="0"/>
                <a:t>(Yonge Street) The Guinness Book of World Records no longer lists Yonge Street as the longest street in the world and has not chosen a replacement street, but cites the Pan-American Highway as the world's longest “motorable road’”.</a:t>
              </a:r>
            </a:p>
          </p:txBody>
        </p:sp>
        <p:sp>
          <p:nvSpPr>
            <p:cNvPr id="25" name="Rounded Rectangle 24">
              <a:extLst>
                <a:ext uri="{FF2B5EF4-FFF2-40B4-BE49-F238E27FC236}">
                  <a16:creationId xmlns:a16="http://schemas.microsoft.com/office/drawing/2014/main" id="{AB75CAE1-B2FF-6D48-9198-768F50BF534B}"/>
                </a:ext>
              </a:extLst>
            </p:cNvPr>
            <p:cNvSpPr/>
            <p:nvPr/>
          </p:nvSpPr>
          <p:spPr>
            <a:xfrm>
              <a:off x="1130391" y="3962077"/>
              <a:ext cx="3910433" cy="715089"/>
            </a:xfrm>
            <a:prstGeom prst="roundRect">
              <a:avLst/>
            </a:prstGeom>
          </p:spPr>
          <p:txBody>
            <a:bodyPr wrap="square">
              <a:spAutoFit/>
            </a:bodyPr>
            <a:lstStyle/>
            <a:p>
              <a:r>
                <a:rPr lang="en-US" b="1" i="1" dirty="0"/>
                <a:t>Q:</a:t>
              </a:r>
              <a:r>
                <a:rPr lang="en-US" i="1" dirty="0"/>
                <a:t> Is the “Yonge Street” the longest street in the world? (</a:t>
              </a:r>
              <a:r>
                <a:rPr lang="en-US" i="1" dirty="0" err="1"/>
                <a:t>ans</a:t>
              </a:r>
              <a:r>
                <a:rPr lang="en-US" i="1" dirty="0"/>
                <a:t>: </a:t>
              </a:r>
              <a:r>
                <a:rPr lang="en-US" dirty="0">
                  <a:solidFill>
                    <a:srgbClr val="FF0000"/>
                  </a:solidFill>
                </a:rPr>
                <a:t>✘</a:t>
              </a:r>
              <a:r>
                <a:rPr lang="en-US" i="1" dirty="0"/>
                <a:t>)</a:t>
              </a:r>
              <a:endParaRPr lang="en-US" dirty="0">
                <a:solidFill>
                  <a:srgbClr val="FF0000"/>
                </a:solidFill>
              </a:endParaRPr>
            </a:p>
          </p:txBody>
        </p:sp>
      </p:grpSp>
      <p:sp>
        <p:nvSpPr>
          <p:cNvPr id="26" name="Rounded Rectangle 25">
            <a:extLst>
              <a:ext uri="{FF2B5EF4-FFF2-40B4-BE49-F238E27FC236}">
                <a16:creationId xmlns:a16="http://schemas.microsoft.com/office/drawing/2014/main" id="{D7786342-8DB1-6D40-95E0-DE228A231A5C}"/>
              </a:ext>
            </a:extLst>
          </p:cNvPr>
          <p:cNvSpPr/>
          <p:nvPr/>
        </p:nvSpPr>
        <p:spPr>
          <a:xfrm>
            <a:off x="7028330" y="4013125"/>
            <a:ext cx="4565984" cy="2553891"/>
          </a:xfrm>
          <a:prstGeom prst="roundRect">
            <a:avLst/>
          </a:prstGeom>
        </p:spPr>
        <p:txBody>
          <a:bodyPr wrap="square">
            <a:spAutoFit/>
          </a:bodyPr>
          <a:lstStyle/>
          <a:p>
            <a:r>
              <a:rPr lang="en-US" b="1" i="1" dirty="0"/>
              <a:t>Q:</a:t>
            </a:r>
            <a:r>
              <a:rPr lang="en-US" i="1" dirty="0"/>
              <a:t> </a:t>
            </a:r>
            <a:r>
              <a:rPr lang="en-US" i="1" dirty="0">
                <a:solidFill>
                  <a:srgbClr val="0000FF"/>
                </a:solidFill>
              </a:rPr>
              <a:t>Was</a:t>
            </a:r>
            <a:r>
              <a:rPr lang="en-US" i="1" dirty="0"/>
              <a:t> the “Yonge Street” the longest street in </a:t>
            </a:r>
            <a:r>
              <a:rPr lang="en-US" i="1" dirty="0">
                <a:solidFill>
                  <a:srgbClr val="0011FF"/>
                </a:solidFill>
              </a:rPr>
              <a:t>the world in the past</a:t>
            </a:r>
            <a:r>
              <a:rPr lang="en-US" i="1" dirty="0"/>
              <a:t>? (</a:t>
            </a:r>
            <a:r>
              <a:rPr lang="en-US" i="1" dirty="0" err="1"/>
              <a:t>ans</a:t>
            </a:r>
            <a:r>
              <a:rPr lang="en-US" i="1" dirty="0"/>
              <a:t>: </a:t>
            </a:r>
            <a:r>
              <a:rPr lang="en-US" b="1" i="1" dirty="0">
                <a:solidFill>
                  <a:srgbClr val="00B050"/>
                </a:solidFill>
              </a:rPr>
              <a:t>✓</a:t>
            </a:r>
            <a:r>
              <a:rPr lang="en-US" i="1" dirty="0"/>
              <a:t>)</a:t>
            </a:r>
          </a:p>
          <a:p>
            <a:endParaRPr lang="en-US" i="1" dirty="0"/>
          </a:p>
          <a:p>
            <a:r>
              <a:rPr lang="en-US" b="1" i="1" dirty="0"/>
              <a:t>Q:</a:t>
            </a:r>
            <a:r>
              <a:rPr lang="en-US" i="1" dirty="0"/>
              <a:t> </a:t>
            </a:r>
            <a:r>
              <a:rPr lang="en-US" i="1" dirty="0">
                <a:solidFill>
                  <a:srgbClr val="0000FF"/>
                </a:solidFill>
              </a:rPr>
              <a:t>Was</a:t>
            </a:r>
            <a:r>
              <a:rPr lang="en-US" i="1" dirty="0"/>
              <a:t> the 'Yonge Street' the longest street in the world </a:t>
            </a:r>
            <a:r>
              <a:rPr lang="en-US" i="1" dirty="0">
                <a:solidFill>
                  <a:srgbClr val="0000FF"/>
                </a:solidFill>
              </a:rPr>
              <a:t>before 1980</a:t>
            </a:r>
            <a:r>
              <a:rPr lang="en-US" i="1" dirty="0"/>
              <a:t>? (</a:t>
            </a:r>
            <a:r>
              <a:rPr lang="en-US" i="1" dirty="0" err="1"/>
              <a:t>ans</a:t>
            </a:r>
            <a:r>
              <a:rPr lang="en-US" i="1" dirty="0"/>
              <a:t>: </a:t>
            </a:r>
            <a:r>
              <a:rPr lang="en-US" i="1" dirty="0">
                <a:solidFill>
                  <a:srgbClr val="7030A0"/>
                </a:solidFill>
              </a:rPr>
              <a:t>unknown</a:t>
            </a:r>
            <a:r>
              <a:rPr lang="en-US" i="1" dirty="0"/>
              <a:t>)</a:t>
            </a:r>
          </a:p>
          <a:p>
            <a:endParaRPr lang="en-US" i="1" dirty="0"/>
          </a:p>
          <a:p>
            <a:r>
              <a:rPr lang="en-US" b="1" i="1" dirty="0"/>
              <a:t>Q:</a:t>
            </a:r>
            <a:r>
              <a:rPr lang="en-US" i="1" dirty="0"/>
              <a:t> </a:t>
            </a:r>
            <a:r>
              <a:rPr lang="en-US" i="1" dirty="0">
                <a:solidFill>
                  <a:srgbClr val="0011FF"/>
                </a:solidFill>
              </a:rPr>
              <a:t>Will </a:t>
            </a:r>
            <a:r>
              <a:rPr lang="en-US" i="1" dirty="0"/>
              <a:t>the “Yonge Street” become the longest street in the world? (</a:t>
            </a:r>
            <a:r>
              <a:rPr lang="en-US" i="1" dirty="0" err="1"/>
              <a:t>ans</a:t>
            </a:r>
            <a:r>
              <a:rPr lang="en-US" i="1" dirty="0"/>
              <a:t>: </a:t>
            </a:r>
            <a:r>
              <a:rPr lang="en-US" dirty="0">
                <a:solidFill>
                  <a:srgbClr val="FF0000"/>
                </a:solidFill>
              </a:rPr>
              <a:t>✘</a:t>
            </a:r>
            <a:r>
              <a:rPr lang="en-US" i="1" dirty="0"/>
              <a:t>)</a:t>
            </a:r>
          </a:p>
        </p:txBody>
      </p:sp>
    </p:spTree>
    <p:extLst>
      <p:ext uri="{BB962C8B-B14F-4D97-AF65-F5344CB8AC3E}">
        <p14:creationId xmlns:p14="http://schemas.microsoft.com/office/powerpoint/2010/main" val="128003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18" grpId="0" animBg="1"/>
      <p:bldP spid="19" grpId="1" animBg="1"/>
      <p:bldP spid="21" grpId="0"/>
      <p:bldP spid="22" grpId="1" animBg="1"/>
      <p:bldP spid="2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dirty="0"/>
              <a:t>Experimental Setup</a:t>
            </a:r>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grpSp>
        <p:nvGrpSpPr>
          <p:cNvPr id="63" name="Group 62">
            <a:extLst>
              <a:ext uri="{FF2B5EF4-FFF2-40B4-BE49-F238E27FC236}">
                <a16:creationId xmlns:a16="http://schemas.microsoft.com/office/drawing/2014/main" id="{13E89E5E-65A7-0748-A43D-05873CB459EC}"/>
              </a:ext>
            </a:extLst>
          </p:cNvPr>
          <p:cNvGrpSpPr/>
          <p:nvPr/>
        </p:nvGrpSpPr>
        <p:grpSpPr>
          <a:xfrm>
            <a:off x="7211965" y="3918261"/>
            <a:ext cx="2721409" cy="1036497"/>
            <a:chOff x="7780437" y="3774800"/>
            <a:chExt cx="2721409" cy="1036497"/>
          </a:xfrm>
        </p:grpSpPr>
        <p:pic>
          <p:nvPicPr>
            <p:cNvPr id="19" name="Picture 18">
              <a:extLst>
                <a:ext uri="{FF2B5EF4-FFF2-40B4-BE49-F238E27FC236}">
                  <a16:creationId xmlns:a16="http://schemas.microsoft.com/office/drawing/2014/main" id="{73B9BDB3-4149-3C47-9EF9-2C5B6EBB559E}"/>
                </a:ext>
              </a:extLst>
            </p:cNvPr>
            <p:cNvPicPr>
              <a:picLocks noChangeAspect="1"/>
            </p:cNvPicPr>
            <p:nvPr/>
          </p:nvPicPr>
          <p:blipFill>
            <a:blip r:embed="rId3"/>
            <a:stretch>
              <a:fillRect/>
            </a:stretch>
          </p:blipFill>
          <p:spPr>
            <a:xfrm>
              <a:off x="9191321" y="3968269"/>
              <a:ext cx="1310525" cy="843028"/>
            </a:xfrm>
            <a:prstGeom prst="rect">
              <a:avLst/>
            </a:prstGeom>
          </p:spPr>
        </p:pic>
        <p:sp>
          <p:nvSpPr>
            <p:cNvPr id="22" name="Rectangle 21">
              <a:extLst>
                <a:ext uri="{FF2B5EF4-FFF2-40B4-BE49-F238E27FC236}">
                  <a16:creationId xmlns:a16="http://schemas.microsoft.com/office/drawing/2014/main" id="{170527A0-9948-FC4F-816E-B76570E775A5}"/>
                </a:ext>
              </a:extLst>
            </p:cNvPr>
            <p:cNvSpPr/>
            <p:nvPr/>
          </p:nvSpPr>
          <p:spPr>
            <a:xfrm>
              <a:off x="7780437" y="3774800"/>
              <a:ext cx="1025399" cy="461665"/>
            </a:xfrm>
            <a:prstGeom prst="rect">
              <a:avLst/>
            </a:prstGeom>
          </p:spPr>
          <p:txBody>
            <a:bodyPr wrap="square">
              <a:spAutoFit/>
            </a:bodyPr>
            <a:lstStyle/>
            <a:p>
              <a:pPr algn="ctr"/>
              <a:r>
                <a:rPr lang="en-US" sz="1200" dirty="0"/>
                <a:t>Perturb questions</a:t>
              </a:r>
            </a:p>
          </p:txBody>
        </p:sp>
      </p:grpSp>
      <p:pic>
        <p:nvPicPr>
          <p:cNvPr id="27" name="Picture 2" descr="Document clipart importance documentation, Document importance  documentation Transparent FREE for download on WebStockReview 2020">
            <a:extLst>
              <a:ext uri="{FF2B5EF4-FFF2-40B4-BE49-F238E27FC236}">
                <a16:creationId xmlns:a16="http://schemas.microsoft.com/office/drawing/2014/main" id="{92698D93-FE4D-9F4C-81FE-8BCFC8022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328" y="3036957"/>
            <a:ext cx="609738" cy="75822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Elbow Connector 16">
            <a:extLst>
              <a:ext uri="{FF2B5EF4-FFF2-40B4-BE49-F238E27FC236}">
                <a16:creationId xmlns:a16="http://schemas.microsoft.com/office/drawing/2014/main" id="{6432657B-54CF-BE44-A04C-DE119C532878}"/>
              </a:ext>
            </a:extLst>
          </p:cNvPr>
          <p:cNvCxnSpPr>
            <a:cxnSpLocks/>
          </p:cNvCxnSpPr>
          <p:nvPr/>
        </p:nvCxnSpPr>
        <p:spPr>
          <a:xfrm flipV="1">
            <a:off x="3496811" y="2357158"/>
            <a:ext cx="1935801" cy="405096"/>
          </a:xfrm>
          <a:prstGeom prst="bentConnector3">
            <a:avLst>
              <a:gd name="adj1" fmla="val 230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A1578EDF-E16A-5A4A-B754-B5BE33F9F24B}"/>
              </a:ext>
            </a:extLst>
          </p:cNvPr>
          <p:cNvPicPr>
            <a:picLocks noChangeAspect="1"/>
          </p:cNvPicPr>
          <p:nvPr/>
        </p:nvPicPr>
        <p:blipFill>
          <a:blip r:embed="rId5"/>
          <a:stretch>
            <a:fillRect/>
          </a:stretch>
        </p:blipFill>
        <p:spPr>
          <a:xfrm>
            <a:off x="5622129" y="1909318"/>
            <a:ext cx="1320356" cy="895680"/>
          </a:xfrm>
          <a:prstGeom prst="rect">
            <a:avLst/>
          </a:prstGeom>
        </p:spPr>
      </p:pic>
      <p:pic>
        <p:nvPicPr>
          <p:cNvPr id="42" name="Google Shape;1298;p106">
            <a:extLst>
              <a:ext uri="{FF2B5EF4-FFF2-40B4-BE49-F238E27FC236}">
                <a16:creationId xmlns:a16="http://schemas.microsoft.com/office/drawing/2014/main" id="{DBD5F8CA-638F-4542-9CEF-68D2E1F603CA}"/>
              </a:ext>
            </a:extLst>
          </p:cNvPr>
          <p:cNvPicPr preferRelativeResize="0"/>
          <p:nvPr/>
        </p:nvPicPr>
        <p:blipFill>
          <a:blip r:embed="rId6">
            <a:alphaModFix/>
          </a:blip>
          <a:stretch>
            <a:fillRect/>
          </a:stretch>
        </p:blipFill>
        <p:spPr>
          <a:xfrm>
            <a:off x="4618005" y="4618984"/>
            <a:ext cx="463549" cy="377928"/>
          </a:xfrm>
          <a:prstGeom prst="rect">
            <a:avLst/>
          </a:prstGeom>
          <a:noFill/>
          <a:ln>
            <a:noFill/>
          </a:ln>
        </p:spPr>
      </p:pic>
      <p:cxnSp>
        <p:nvCxnSpPr>
          <p:cNvPr id="43" name="Elbow Connector 42">
            <a:extLst>
              <a:ext uri="{FF2B5EF4-FFF2-40B4-BE49-F238E27FC236}">
                <a16:creationId xmlns:a16="http://schemas.microsoft.com/office/drawing/2014/main" id="{E8B3BD14-0E38-0A47-836C-C6EA0121CE3C}"/>
              </a:ext>
            </a:extLst>
          </p:cNvPr>
          <p:cNvCxnSpPr>
            <a:cxnSpLocks/>
          </p:cNvCxnSpPr>
          <p:nvPr/>
        </p:nvCxnSpPr>
        <p:spPr>
          <a:xfrm>
            <a:off x="3575626" y="4069885"/>
            <a:ext cx="1798849" cy="463359"/>
          </a:xfrm>
          <a:prstGeom prst="bentConnector3">
            <a:avLst>
              <a:gd name="adj1" fmla="val -2328"/>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29876BA-D49B-E34A-8306-2054FFC37A23}"/>
              </a:ext>
            </a:extLst>
          </p:cNvPr>
          <p:cNvCxnSpPr>
            <a:cxnSpLocks/>
          </p:cNvCxnSpPr>
          <p:nvPr/>
        </p:nvCxnSpPr>
        <p:spPr>
          <a:xfrm>
            <a:off x="7362965" y="4472667"/>
            <a:ext cx="8471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1" name="Google Shape;1298;p106">
            <a:extLst>
              <a:ext uri="{FF2B5EF4-FFF2-40B4-BE49-F238E27FC236}">
                <a16:creationId xmlns:a16="http://schemas.microsoft.com/office/drawing/2014/main" id="{6904EBC5-9A5A-B04D-8E5D-412A41EAB718}"/>
              </a:ext>
            </a:extLst>
          </p:cNvPr>
          <p:cNvPicPr preferRelativeResize="0"/>
          <p:nvPr/>
        </p:nvPicPr>
        <p:blipFill>
          <a:blip r:embed="rId6">
            <a:alphaModFix/>
          </a:blip>
          <a:stretch>
            <a:fillRect/>
          </a:stretch>
        </p:blipFill>
        <p:spPr>
          <a:xfrm>
            <a:off x="7492891" y="4626285"/>
            <a:ext cx="463549" cy="377928"/>
          </a:xfrm>
          <a:prstGeom prst="rect">
            <a:avLst/>
          </a:prstGeom>
          <a:noFill/>
          <a:ln>
            <a:noFill/>
          </a:ln>
        </p:spPr>
      </p:pic>
      <p:grpSp>
        <p:nvGrpSpPr>
          <p:cNvPr id="4096" name="Group 4095">
            <a:extLst>
              <a:ext uri="{FF2B5EF4-FFF2-40B4-BE49-F238E27FC236}">
                <a16:creationId xmlns:a16="http://schemas.microsoft.com/office/drawing/2014/main" id="{81EB9C5A-FB3C-D241-8141-23665DA58765}"/>
              </a:ext>
            </a:extLst>
          </p:cNvPr>
          <p:cNvGrpSpPr/>
          <p:nvPr/>
        </p:nvGrpSpPr>
        <p:grpSpPr>
          <a:xfrm>
            <a:off x="5631960" y="4131066"/>
            <a:ext cx="1310525" cy="1104524"/>
            <a:chOff x="5773473" y="3975281"/>
            <a:chExt cx="1310525" cy="1104524"/>
          </a:xfrm>
        </p:grpSpPr>
        <p:sp>
          <p:nvSpPr>
            <p:cNvPr id="21" name="Rectangle 20">
              <a:extLst>
                <a:ext uri="{FF2B5EF4-FFF2-40B4-BE49-F238E27FC236}">
                  <a16:creationId xmlns:a16="http://schemas.microsoft.com/office/drawing/2014/main" id="{92BB71E4-75A6-B445-9AD2-9DDA280CE126}"/>
                </a:ext>
              </a:extLst>
            </p:cNvPr>
            <p:cNvSpPr/>
            <p:nvPr/>
          </p:nvSpPr>
          <p:spPr>
            <a:xfrm>
              <a:off x="5932974" y="4802806"/>
              <a:ext cx="1043876" cy="276999"/>
            </a:xfrm>
            <a:prstGeom prst="rect">
              <a:avLst/>
            </a:prstGeom>
          </p:spPr>
          <p:txBody>
            <a:bodyPr wrap="none">
              <a:spAutoFit/>
            </a:bodyPr>
            <a:lstStyle/>
            <a:p>
              <a:pPr algn="ctr"/>
              <a:r>
                <a:rPr lang="en-US" sz="1200" dirty="0"/>
                <a:t>Seed dataset </a:t>
              </a:r>
            </a:p>
          </p:txBody>
        </p:sp>
        <p:pic>
          <p:nvPicPr>
            <p:cNvPr id="59" name="Picture 58">
              <a:extLst>
                <a:ext uri="{FF2B5EF4-FFF2-40B4-BE49-F238E27FC236}">
                  <a16:creationId xmlns:a16="http://schemas.microsoft.com/office/drawing/2014/main" id="{AA5790D2-5729-6F4B-9216-7712401D0D68}"/>
                </a:ext>
              </a:extLst>
            </p:cNvPr>
            <p:cNvPicPr>
              <a:picLocks noChangeAspect="1"/>
            </p:cNvPicPr>
            <p:nvPr/>
          </p:nvPicPr>
          <p:blipFill>
            <a:blip r:embed="rId7"/>
            <a:stretch>
              <a:fillRect/>
            </a:stretch>
          </p:blipFill>
          <p:spPr>
            <a:xfrm>
              <a:off x="5773473" y="3975281"/>
              <a:ext cx="1310525" cy="820036"/>
            </a:xfrm>
            <a:prstGeom prst="rect">
              <a:avLst/>
            </a:prstGeom>
          </p:spPr>
        </p:pic>
      </p:grpSp>
      <p:sp>
        <p:nvSpPr>
          <p:cNvPr id="62" name="TextBox 61">
            <a:extLst>
              <a:ext uri="{FF2B5EF4-FFF2-40B4-BE49-F238E27FC236}">
                <a16:creationId xmlns:a16="http://schemas.microsoft.com/office/drawing/2014/main" id="{C532EAB3-3B2E-1645-8FB1-1792B87F080B}"/>
              </a:ext>
            </a:extLst>
          </p:cNvPr>
          <p:cNvSpPr txBox="1"/>
          <p:nvPr/>
        </p:nvSpPr>
        <p:spPr>
          <a:xfrm>
            <a:off x="2998057" y="1909318"/>
            <a:ext cx="1370308" cy="369332"/>
          </a:xfrm>
          <a:prstGeom prst="rect">
            <a:avLst/>
          </a:prstGeom>
          <a:noFill/>
        </p:spPr>
        <p:txBody>
          <a:bodyPr wrap="square" rtlCol="0">
            <a:spAutoFit/>
          </a:bodyPr>
          <a:lstStyle/>
          <a:p>
            <a:pPr algn="ctr"/>
            <a:r>
              <a:rPr lang="en-US" b="1" dirty="0">
                <a:solidFill>
                  <a:srgbClr val="FF0000"/>
                </a:solidFill>
              </a:rPr>
              <a:t>Approach A </a:t>
            </a:r>
          </a:p>
        </p:txBody>
      </p:sp>
      <p:sp>
        <p:nvSpPr>
          <p:cNvPr id="65" name="TextBox 64">
            <a:extLst>
              <a:ext uri="{FF2B5EF4-FFF2-40B4-BE49-F238E27FC236}">
                <a16:creationId xmlns:a16="http://schemas.microsoft.com/office/drawing/2014/main" id="{AA77AF6C-34A6-244E-A8B1-8D4E0EBF015F}"/>
              </a:ext>
            </a:extLst>
          </p:cNvPr>
          <p:cNvSpPr txBox="1"/>
          <p:nvPr/>
        </p:nvSpPr>
        <p:spPr>
          <a:xfrm>
            <a:off x="3021990" y="4647560"/>
            <a:ext cx="1370308" cy="369332"/>
          </a:xfrm>
          <a:prstGeom prst="rect">
            <a:avLst/>
          </a:prstGeom>
          <a:noFill/>
        </p:spPr>
        <p:txBody>
          <a:bodyPr wrap="square" rtlCol="0">
            <a:spAutoFit/>
          </a:bodyPr>
          <a:lstStyle/>
          <a:p>
            <a:pPr algn="ctr"/>
            <a:r>
              <a:rPr lang="en-US" b="1" dirty="0">
                <a:solidFill>
                  <a:srgbClr val="FF0000"/>
                </a:solidFill>
              </a:rPr>
              <a:t>Approach B </a:t>
            </a:r>
          </a:p>
        </p:txBody>
      </p:sp>
      <p:pic>
        <p:nvPicPr>
          <p:cNvPr id="70" name="Google Shape;1298;p106">
            <a:extLst>
              <a:ext uri="{FF2B5EF4-FFF2-40B4-BE49-F238E27FC236}">
                <a16:creationId xmlns:a16="http://schemas.microsoft.com/office/drawing/2014/main" id="{4297476C-E4EF-8549-9827-0287504B5EE0}"/>
              </a:ext>
            </a:extLst>
          </p:cNvPr>
          <p:cNvPicPr preferRelativeResize="0"/>
          <p:nvPr/>
        </p:nvPicPr>
        <p:blipFill>
          <a:blip r:embed="rId6">
            <a:alphaModFix/>
          </a:blip>
          <a:stretch>
            <a:fillRect/>
          </a:stretch>
        </p:blipFill>
        <p:spPr>
          <a:xfrm>
            <a:off x="4579281" y="1862952"/>
            <a:ext cx="463549" cy="377928"/>
          </a:xfrm>
          <a:prstGeom prst="rect">
            <a:avLst/>
          </a:prstGeom>
          <a:noFill/>
          <a:ln>
            <a:noFill/>
          </a:ln>
        </p:spPr>
      </p:pic>
      <p:grpSp>
        <p:nvGrpSpPr>
          <p:cNvPr id="4107" name="Group 4106">
            <a:extLst>
              <a:ext uri="{FF2B5EF4-FFF2-40B4-BE49-F238E27FC236}">
                <a16:creationId xmlns:a16="http://schemas.microsoft.com/office/drawing/2014/main" id="{934C872C-97BC-4447-8BC3-4755E5AF47C1}"/>
              </a:ext>
            </a:extLst>
          </p:cNvPr>
          <p:cNvGrpSpPr/>
          <p:nvPr/>
        </p:nvGrpSpPr>
        <p:grpSpPr>
          <a:xfrm>
            <a:off x="4916748" y="2979419"/>
            <a:ext cx="2149015" cy="888571"/>
            <a:chOff x="4916748" y="2979419"/>
            <a:chExt cx="2149015" cy="888571"/>
          </a:xfrm>
        </p:grpSpPr>
        <p:sp>
          <p:nvSpPr>
            <p:cNvPr id="4103" name="Right Brace 4102">
              <a:extLst>
                <a:ext uri="{FF2B5EF4-FFF2-40B4-BE49-F238E27FC236}">
                  <a16:creationId xmlns:a16="http://schemas.microsoft.com/office/drawing/2014/main" id="{227802D5-D20A-D24E-B65E-267F1A475CA8}"/>
                </a:ext>
              </a:extLst>
            </p:cNvPr>
            <p:cNvSpPr/>
            <p:nvPr/>
          </p:nvSpPr>
          <p:spPr>
            <a:xfrm rot="5400000" flipH="1">
              <a:off x="5838299" y="2745875"/>
              <a:ext cx="200564" cy="2043665"/>
            </a:xfrm>
            <a:prstGeom prst="rightBrace">
              <a:avLst>
                <a:gd name="adj1" fmla="val 63939"/>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ight Brace 74">
              <a:extLst>
                <a:ext uri="{FF2B5EF4-FFF2-40B4-BE49-F238E27FC236}">
                  <a16:creationId xmlns:a16="http://schemas.microsoft.com/office/drawing/2014/main" id="{27864D88-C614-4544-AD5A-DD66AD90CD79}"/>
                </a:ext>
              </a:extLst>
            </p:cNvPr>
            <p:cNvSpPr/>
            <p:nvPr/>
          </p:nvSpPr>
          <p:spPr>
            <a:xfrm rot="5400000">
              <a:off x="5838299" y="2057869"/>
              <a:ext cx="200565" cy="2043665"/>
            </a:xfrm>
            <a:prstGeom prst="rightBrace">
              <a:avLst>
                <a:gd name="adj1" fmla="val 63939"/>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106" name="Group 4105">
              <a:extLst>
                <a:ext uri="{FF2B5EF4-FFF2-40B4-BE49-F238E27FC236}">
                  <a16:creationId xmlns:a16="http://schemas.microsoft.com/office/drawing/2014/main" id="{8DD39840-3DAF-3048-9E50-4E3F4991B803}"/>
                </a:ext>
              </a:extLst>
            </p:cNvPr>
            <p:cNvGrpSpPr/>
            <p:nvPr/>
          </p:nvGrpSpPr>
          <p:grpSpPr>
            <a:xfrm>
              <a:off x="5185241" y="3025276"/>
              <a:ext cx="1880522" cy="707886"/>
              <a:chOff x="5185241" y="3025276"/>
              <a:chExt cx="1880522" cy="707886"/>
            </a:xfrm>
          </p:grpSpPr>
          <p:sp>
            <p:nvSpPr>
              <p:cNvPr id="77" name="Rectangle 76">
                <a:extLst>
                  <a:ext uri="{FF2B5EF4-FFF2-40B4-BE49-F238E27FC236}">
                    <a16:creationId xmlns:a16="http://schemas.microsoft.com/office/drawing/2014/main" id="{C6940120-23E1-3F4D-9D59-F372588449A0}"/>
                  </a:ext>
                </a:extLst>
              </p:cNvPr>
              <p:cNvSpPr/>
              <p:nvPr/>
            </p:nvSpPr>
            <p:spPr>
              <a:xfrm>
                <a:off x="6618204" y="3025276"/>
                <a:ext cx="447559" cy="707886"/>
              </a:xfrm>
              <a:prstGeom prst="rect">
                <a:avLst/>
              </a:prstGeom>
            </p:spPr>
            <p:txBody>
              <a:bodyPr wrap="none">
                <a:spAutoFit/>
              </a:bodyPr>
              <a:lstStyle/>
              <a:p>
                <a:pPr algn="ctr"/>
                <a:r>
                  <a:rPr lang="en-US" sz="4000" dirty="0">
                    <a:solidFill>
                      <a:schemeClr val="accent1"/>
                    </a:solidFill>
                  </a:rPr>
                  <a:t>$</a:t>
                </a:r>
              </a:p>
            </p:txBody>
          </p:sp>
          <p:sp>
            <p:nvSpPr>
              <p:cNvPr id="79" name="Rectangle 78">
                <a:extLst>
                  <a:ext uri="{FF2B5EF4-FFF2-40B4-BE49-F238E27FC236}">
                    <a16:creationId xmlns:a16="http://schemas.microsoft.com/office/drawing/2014/main" id="{5B10464C-1EAE-D945-B0EB-411BEB6B03A9}"/>
                  </a:ext>
                </a:extLst>
              </p:cNvPr>
              <p:cNvSpPr/>
              <p:nvPr/>
            </p:nvSpPr>
            <p:spPr>
              <a:xfrm>
                <a:off x="5185241" y="3286224"/>
                <a:ext cx="1556836" cy="276999"/>
              </a:xfrm>
              <a:prstGeom prst="rect">
                <a:avLst/>
              </a:prstGeom>
            </p:spPr>
            <p:txBody>
              <a:bodyPr wrap="none">
                <a:spAutoFit/>
              </a:bodyPr>
              <a:lstStyle/>
              <a:p>
                <a:pPr algn="ctr"/>
                <a:r>
                  <a:rPr lang="en-US" sz="1200" dirty="0"/>
                  <a:t>writing new instances</a:t>
                </a:r>
              </a:p>
            </p:txBody>
          </p:sp>
        </p:grpSp>
      </p:grpSp>
      <p:grpSp>
        <p:nvGrpSpPr>
          <p:cNvPr id="4108" name="Group 4107">
            <a:extLst>
              <a:ext uri="{FF2B5EF4-FFF2-40B4-BE49-F238E27FC236}">
                <a16:creationId xmlns:a16="http://schemas.microsoft.com/office/drawing/2014/main" id="{F49B215C-C1B7-A441-9CB8-DBA1C9D26E3F}"/>
              </a:ext>
            </a:extLst>
          </p:cNvPr>
          <p:cNvGrpSpPr/>
          <p:nvPr/>
        </p:nvGrpSpPr>
        <p:grpSpPr>
          <a:xfrm>
            <a:off x="7601015" y="3194205"/>
            <a:ext cx="2043665" cy="633684"/>
            <a:chOff x="7601015" y="3194205"/>
            <a:chExt cx="2043665" cy="633684"/>
          </a:xfrm>
        </p:grpSpPr>
        <p:sp>
          <p:nvSpPr>
            <p:cNvPr id="76" name="Right Brace 75">
              <a:extLst>
                <a:ext uri="{FF2B5EF4-FFF2-40B4-BE49-F238E27FC236}">
                  <a16:creationId xmlns:a16="http://schemas.microsoft.com/office/drawing/2014/main" id="{D9B7349E-A844-634C-8C19-EF8E73E630B7}"/>
                </a:ext>
              </a:extLst>
            </p:cNvPr>
            <p:cNvSpPr/>
            <p:nvPr/>
          </p:nvSpPr>
          <p:spPr>
            <a:xfrm rot="5400000" flipH="1">
              <a:off x="8522566" y="2705774"/>
              <a:ext cx="200564" cy="2043665"/>
            </a:xfrm>
            <a:prstGeom prst="rightBrace">
              <a:avLst>
                <a:gd name="adj1" fmla="val 63939"/>
                <a:gd name="adj2"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105" name="Group 4104">
              <a:extLst>
                <a:ext uri="{FF2B5EF4-FFF2-40B4-BE49-F238E27FC236}">
                  <a16:creationId xmlns:a16="http://schemas.microsoft.com/office/drawing/2014/main" id="{100378CD-5113-194F-ABF4-201DD7C61ECB}"/>
                </a:ext>
              </a:extLst>
            </p:cNvPr>
            <p:cNvGrpSpPr/>
            <p:nvPr/>
          </p:nvGrpSpPr>
          <p:grpSpPr>
            <a:xfrm>
              <a:off x="7838963" y="3194205"/>
              <a:ext cx="1704782" cy="400110"/>
              <a:chOff x="7838963" y="3194205"/>
              <a:chExt cx="1704782" cy="400110"/>
            </a:xfrm>
          </p:grpSpPr>
          <p:sp>
            <p:nvSpPr>
              <p:cNvPr id="78" name="Rectangle 77">
                <a:extLst>
                  <a:ext uri="{FF2B5EF4-FFF2-40B4-BE49-F238E27FC236}">
                    <a16:creationId xmlns:a16="http://schemas.microsoft.com/office/drawing/2014/main" id="{5AA5E0D9-62B0-5247-A059-026C37F8266B}"/>
                  </a:ext>
                </a:extLst>
              </p:cNvPr>
              <p:cNvSpPr/>
              <p:nvPr/>
            </p:nvSpPr>
            <p:spPr>
              <a:xfrm>
                <a:off x="9227633" y="3194205"/>
                <a:ext cx="316112" cy="400110"/>
              </a:xfrm>
              <a:prstGeom prst="rect">
                <a:avLst/>
              </a:prstGeom>
            </p:spPr>
            <p:txBody>
              <a:bodyPr wrap="none">
                <a:spAutoFit/>
              </a:bodyPr>
              <a:lstStyle/>
              <a:p>
                <a:pPr algn="ctr"/>
                <a:r>
                  <a:rPr lang="en-US" sz="2000" dirty="0">
                    <a:solidFill>
                      <a:schemeClr val="accent1"/>
                    </a:solidFill>
                  </a:rPr>
                  <a:t>$</a:t>
                </a:r>
              </a:p>
            </p:txBody>
          </p:sp>
          <p:sp>
            <p:nvSpPr>
              <p:cNvPr id="80" name="Rectangle 79">
                <a:extLst>
                  <a:ext uri="{FF2B5EF4-FFF2-40B4-BE49-F238E27FC236}">
                    <a16:creationId xmlns:a16="http://schemas.microsoft.com/office/drawing/2014/main" id="{AD1F04CA-7720-A24D-A468-402990E3CB6B}"/>
                  </a:ext>
                </a:extLst>
              </p:cNvPr>
              <p:cNvSpPr/>
              <p:nvPr/>
            </p:nvSpPr>
            <p:spPr>
              <a:xfrm>
                <a:off x="7838963" y="3271240"/>
                <a:ext cx="1547219" cy="276999"/>
              </a:xfrm>
              <a:prstGeom prst="rect">
                <a:avLst/>
              </a:prstGeom>
            </p:spPr>
            <p:txBody>
              <a:bodyPr wrap="none">
                <a:spAutoFit/>
              </a:bodyPr>
              <a:lstStyle/>
              <a:p>
                <a:pPr algn="ctr"/>
                <a:r>
                  <a:rPr lang="en-US" sz="1200" dirty="0"/>
                  <a:t>perturbing a question</a:t>
                </a:r>
              </a:p>
            </p:txBody>
          </p:sp>
        </p:grpSp>
      </p:grpSp>
      <p:sp>
        <p:nvSpPr>
          <p:cNvPr id="81" name="Rectangle 80">
            <a:extLst>
              <a:ext uri="{FF2B5EF4-FFF2-40B4-BE49-F238E27FC236}">
                <a16:creationId xmlns:a16="http://schemas.microsoft.com/office/drawing/2014/main" id="{40E061C9-EC03-8848-88EC-F25CEDF2DF68}"/>
              </a:ext>
            </a:extLst>
          </p:cNvPr>
          <p:cNvSpPr/>
          <p:nvPr/>
        </p:nvSpPr>
        <p:spPr>
          <a:xfrm>
            <a:off x="5593553" y="5800927"/>
            <a:ext cx="1687065" cy="461665"/>
          </a:xfrm>
          <a:prstGeom prst="rect">
            <a:avLst/>
          </a:prstGeom>
        </p:spPr>
        <p:txBody>
          <a:bodyPr wrap="none">
            <a:spAutoFit/>
          </a:bodyPr>
          <a:lstStyle/>
          <a:p>
            <a:pPr algn="ctr"/>
            <a:r>
              <a:rPr lang="en-US" sz="2400" dirty="0"/>
              <a:t>cost-ratio = </a:t>
            </a:r>
          </a:p>
        </p:txBody>
      </p:sp>
      <mc:AlternateContent xmlns:mc="http://schemas.openxmlformats.org/markup-compatibility/2006">
        <mc:Choice xmlns:a14="http://schemas.microsoft.com/office/drawing/2010/main" Requires="a14">
          <p:sp>
            <p:nvSpPr>
              <p:cNvPr id="4104" name="Rectangle 4103">
                <a:extLst>
                  <a:ext uri="{FF2B5EF4-FFF2-40B4-BE49-F238E27FC236}">
                    <a16:creationId xmlns:a16="http://schemas.microsoft.com/office/drawing/2014/main" id="{307F5D4C-B4E7-944B-9CE0-34C82FDA3711}"/>
                  </a:ext>
                </a:extLst>
              </p:cNvPr>
              <p:cNvSpPr/>
              <p:nvPr/>
            </p:nvSpPr>
            <p:spPr>
              <a:xfrm>
                <a:off x="7299670" y="5864032"/>
                <a:ext cx="2539478" cy="46609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                                             </m:t>
                          </m:r>
                        </m:num>
                        <m:den/>
                      </m:f>
                    </m:oMath>
                  </m:oMathPara>
                </a14:m>
                <a:endParaRPr lang="en-US" dirty="0"/>
              </a:p>
            </p:txBody>
          </p:sp>
        </mc:Choice>
        <mc:Fallback>
          <p:sp>
            <p:nvSpPr>
              <p:cNvPr id="4104" name="Rectangle 4103">
                <a:extLst>
                  <a:ext uri="{FF2B5EF4-FFF2-40B4-BE49-F238E27FC236}">
                    <a16:creationId xmlns:a16="http://schemas.microsoft.com/office/drawing/2014/main" id="{307F5D4C-B4E7-944B-9CE0-34C82FDA3711}"/>
                  </a:ext>
                </a:extLst>
              </p:cNvPr>
              <p:cNvSpPr>
                <a:spLocks noRot="1" noChangeAspect="1" noMove="1" noResize="1" noEditPoints="1" noAdjustHandles="1" noChangeArrowheads="1" noChangeShapeType="1" noTextEdit="1"/>
              </p:cNvSpPr>
              <p:nvPr/>
            </p:nvSpPr>
            <p:spPr>
              <a:xfrm>
                <a:off x="7299670" y="5864032"/>
                <a:ext cx="2539478" cy="466090"/>
              </a:xfrm>
              <a:prstGeom prst="rect">
                <a:avLst/>
              </a:prstGeom>
              <a:blipFill>
                <a:blip r:embed="rId8"/>
                <a:stretch>
                  <a:fillRect l="-498" t="-31579"/>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2C359E52-A6B1-F642-9806-B6B80E96FF49}"/>
              </a:ext>
            </a:extLst>
          </p:cNvPr>
          <p:cNvGrpSpPr/>
          <p:nvPr/>
        </p:nvGrpSpPr>
        <p:grpSpPr>
          <a:xfrm>
            <a:off x="7408891" y="5850212"/>
            <a:ext cx="2300627" cy="522860"/>
            <a:chOff x="5181963" y="2555068"/>
            <a:chExt cx="2300627" cy="1491778"/>
          </a:xfrm>
        </p:grpSpPr>
        <p:sp>
          <p:nvSpPr>
            <p:cNvPr id="86" name="Rectangle 85">
              <a:extLst>
                <a:ext uri="{FF2B5EF4-FFF2-40B4-BE49-F238E27FC236}">
                  <a16:creationId xmlns:a16="http://schemas.microsoft.com/office/drawing/2014/main" id="{51387F7E-E9F9-504F-BED1-4CC7D8E98501}"/>
                </a:ext>
              </a:extLst>
            </p:cNvPr>
            <p:cNvSpPr/>
            <p:nvPr/>
          </p:nvSpPr>
          <p:spPr>
            <a:xfrm>
              <a:off x="6990275" y="2555068"/>
              <a:ext cx="492315" cy="778674"/>
            </a:xfrm>
            <a:prstGeom prst="rect">
              <a:avLst/>
            </a:prstGeom>
          </p:spPr>
          <p:txBody>
            <a:bodyPr wrap="none">
              <a:spAutoFit/>
            </a:bodyPr>
            <a:lstStyle/>
            <a:p>
              <a:pPr algn="ctr"/>
              <a:r>
                <a:rPr lang="en-US" sz="4000" dirty="0">
                  <a:solidFill>
                    <a:schemeClr val="accent1"/>
                  </a:solidFill>
                </a:rPr>
                <a:t>$</a:t>
              </a:r>
            </a:p>
          </p:txBody>
        </p:sp>
        <p:sp>
          <p:nvSpPr>
            <p:cNvPr id="87" name="Rectangle 86">
              <a:extLst>
                <a:ext uri="{FF2B5EF4-FFF2-40B4-BE49-F238E27FC236}">
                  <a16:creationId xmlns:a16="http://schemas.microsoft.com/office/drawing/2014/main" id="{271829AC-B4FF-F843-9D13-8B360F898533}"/>
                </a:ext>
              </a:extLst>
            </p:cNvPr>
            <p:cNvSpPr/>
            <p:nvPr/>
          </p:nvSpPr>
          <p:spPr>
            <a:xfrm>
              <a:off x="5181963" y="3168724"/>
              <a:ext cx="1859803" cy="878122"/>
            </a:xfrm>
            <a:prstGeom prst="rect">
              <a:avLst/>
            </a:prstGeom>
          </p:spPr>
          <p:txBody>
            <a:bodyPr wrap="none">
              <a:spAutoFit/>
            </a:bodyPr>
            <a:lstStyle/>
            <a:p>
              <a:pPr algn="ctr"/>
              <a:r>
                <a:rPr lang="en-US" sz="1400" dirty="0"/>
                <a:t>writing a new question</a:t>
              </a:r>
            </a:p>
          </p:txBody>
        </p:sp>
      </p:grpSp>
      <p:grpSp>
        <p:nvGrpSpPr>
          <p:cNvPr id="88" name="Group 87">
            <a:extLst>
              <a:ext uri="{FF2B5EF4-FFF2-40B4-BE49-F238E27FC236}">
                <a16:creationId xmlns:a16="http://schemas.microsoft.com/office/drawing/2014/main" id="{D82364B1-963C-4143-800D-5CE90F44C67D}"/>
              </a:ext>
            </a:extLst>
          </p:cNvPr>
          <p:cNvGrpSpPr/>
          <p:nvPr/>
        </p:nvGrpSpPr>
        <p:grpSpPr>
          <a:xfrm>
            <a:off x="7478406" y="5677053"/>
            <a:ext cx="2033420" cy="400110"/>
            <a:chOff x="7904774" y="3194205"/>
            <a:chExt cx="2033420" cy="400110"/>
          </a:xfrm>
        </p:grpSpPr>
        <p:sp>
          <p:nvSpPr>
            <p:cNvPr id="89" name="Rectangle 88">
              <a:extLst>
                <a:ext uri="{FF2B5EF4-FFF2-40B4-BE49-F238E27FC236}">
                  <a16:creationId xmlns:a16="http://schemas.microsoft.com/office/drawing/2014/main" id="{4B10446F-1C1C-0D45-ABDA-CC18F1E7D37A}"/>
                </a:ext>
              </a:extLst>
            </p:cNvPr>
            <p:cNvSpPr/>
            <p:nvPr/>
          </p:nvSpPr>
          <p:spPr>
            <a:xfrm>
              <a:off x="9622082" y="3194205"/>
              <a:ext cx="316112" cy="400110"/>
            </a:xfrm>
            <a:prstGeom prst="rect">
              <a:avLst/>
            </a:prstGeom>
          </p:spPr>
          <p:txBody>
            <a:bodyPr wrap="none">
              <a:spAutoFit/>
            </a:bodyPr>
            <a:lstStyle/>
            <a:p>
              <a:pPr algn="ctr"/>
              <a:r>
                <a:rPr lang="en-US" sz="2000" dirty="0">
                  <a:solidFill>
                    <a:schemeClr val="accent1"/>
                  </a:solidFill>
                </a:rPr>
                <a:t>$</a:t>
              </a:r>
            </a:p>
          </p:txBody>
        </p:sp>
        <p:sp>
          <p:nvSpPr>
            <p:cNvPr id="90" name="Rectangle 89">
              <a:extLst>
                <a:ext uri="{FF2B5EF4-FFF2-40B4-BE49-F238E27FC236}">
                  <a16:creationId xmlns:a16="http://schemas.microsoft.com/office/drawing/2014/main" id="{2CBC91B4-7D6B-1C4E-A276-9F85F71BF9E7}"/>
                </a:ext>
              </a:extLst>
            </p:cNvPr>
            <p:cNvSpPr/>
            <p:nvPr/>
          </p:nvSpPr>
          <p:spPr>
            <a:xfrm>
              <a:off x="7904774" y="3262275"/>
              <a:ext cx="1776447" cy="307777"/>
            </a:xfrm>
            <a:prstGeom prst="rect">
              <a:avLst/>
            </a:prstGeom>
          </p:spPr>
          <p:txBody>
            <a:bodyPr wrap="none">
              <a:spAutoFit/>
            </a:bodyPr>
            <a:lstStyle/>
            <a:p>
              <a:pPr algn="ctr"/>
              <a:r>
                <a:rPr lang="en-US" sz="1400" dirty="0"/>
                <a:t>perturbing a question</a:t>
              </a:r>
            </a:p>
          </p:txBody>
        </p:sp>
      </p:grpSp>
      <p:pic>
        <p:nvPicPr>
          <p:cNvPr id="91" name="Picture 10" descr="Money Text Silhouette Black And White Clipart - Money Clipart Business Clip  art">
            <a:extLst>
              <a:ext uri="{FF2B5EF4-FFF2-40B4-BE49-F238E27FC236}">
                <a16:creationId xmlns:a16="http://schemas.microsoft.com/office/drawing/2014/main" id="{BD65D21C-A41B-734C-872C-0C9321FC4B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234" y="3378909"/>
            <a:ext cx="1682785" cy="1682785"/>
          </a:xfrm>
          <a:prstGeom prst="rect">
            <a:avLst/>
          </a:prstGeom>
          <a:noFill/>
          <a:extLst>
            <a:ext uri="{909E8E84-426E-40DD-AFC4-6F175D3DCCD1}">
              <a14:hiddenFill xmlns:a14="http://schemas.microsoft.com/office/drawing/2010/main">
                <a:solidFill>
                  <a:srgbClr val="FFFFFF"/>
                </a:solidFill>
              </a14:hiddenFill>
            </a:ext>
          </a:extLst>
        </p:spPr>
      </p:pic>
      <p:sp>
        <p:nvSpPr>
          <p:cNvPr id="94" name="Rounded Rectangle 93">
            <a:extLst>
              <a:ext uri="{FF2B5EF4-FFF2-40B4-BE49-F238E27FC236}">
                <a16:creationId xmlns:a16="http://schemas.microsoft.com/office/drawing/2014/main" id="{4DAA8B85-1958-7A45-8B0C-C85F0C938A92}"/>
              </a:ext>
            </a:extLst>
          </p:cNvPr>
          <p:cNvSpPr/>
          <p:nvPr/>
        </p:nvSpPr>
        <p:spPr>
          <a:xfrm>
            <a:off x="542931" y="5680978"/>
            <a:ext cx="4614663" cy="715089"/>
          </a:xfrm>
          <a:prstGeom prst="roundRect">
            <a:avLst/>
          </a:prstGeom>
          <a:solidFill>
            <a:schemeClr val="bg1">
              <a:lumMod val="95000"/>
            </a:schemeClr>
          </a:solidFill>
        </p:spPr>
        <p:txBody>
          <a:bodyPr wrap="square">
            <a:spAutoFit/>
          </a:bodyPr>
          <a:lstStyle/>
          <a:p>
            <a:pPr algn="ctr"/>
            <a:r>
              <a:rPr lang="en-US" b="1" dirty="0"/>
              <a:t>Intuition: </a:t>
            </a:r>
            <a:r>
              <a:rPr lang="en-US" dirty="0"/>
              <a:t>perturbing questions is easier and cheaper than writing a question from scratch</a:t>
            </a:r>
            <a:endParaRPr lang="en-US" sz="1200" b="1" dirty="0">
              <a:solidFill>
                <a:schemeClr val="bg1">
                  <a:lumMod val="50000"/>
                </a:schemeClr>
              </a:solidFill>
            </a:endParaRPr>
          </a:p>
        </p:txBody>
      </p:sp>
    </p:spTree>
    <p:extLst>
      <p:ext uri="{BB962C8B-B14F-4D97-AF65-F5344CB8AC3E}">
        <p14:creationId xmlns:p14="http://schemas.microsoft.com/office/powerpoint/2010/main" val="40474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96"/>
                                        </p:tgtEl>
                                        <p:attrNameLst>
                                          <p:attrName>style.visibility</p:attrName>
                                        </p:attrNameLst>
                                      </p:cBhvr>
                                      <p:to>
                                        <p:strVal val="visible"/>
                                      </p:to>
                                    </p:set>
                                    <p:animEffect transition="in" filter="fade">
                                      <p:cBhvr>
                                        <p:cTn id="37" dur="500"/>
                                        <p:tgtEl>
                                          <p:spTgt spid="409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108"/>
                                        </p:tgtEl>
                                        <p:attrNameLst>
                                          <p:attrName>style.visibility</p:attrName>
                                        </p:attrNameLst>
                                      </p:cBhvr>
                                      <p:to>
                                        <p:strVal val="visible"/>
                                      </p:to>
                                    </p:set>
                                    <p:animEffect transition="in" filter="fade">
                                      <p:cBhvr>
                                        <p:cTn id="58" dur="500"/>
                                        <p:tgtEl>
                                          <p:spTgt spid="4108"/>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4104"/>
                                        </p:tgtEl>
                                        <p:attrNameLst>
                                          <p:attrName>style.visibility</p:attrName>
                                        </p:attrNameLst>
                                      </p:cBhvr>
                                      <p:to>
                                        <p:strVal val="visible"/>
                                      </p:to>
                                    </p:set>
                                    <p:animEffect transition="in" filter="checkerboard(across)">
                                      <p:cBhvr>
                                        <p:cTn id="61" dur="500"/>
                                        <p:tgtEl>
                                          <p:spTgt spid="4104"/>
                                        </p:tgtEl>
                                      </p:cBhvr>
                                    </p:animEffect>
                                  </p:childTnLst>
                                </p:cTn>
                              </p:par>
                              <p:par>
                                <p:cTn id="62" presetID="10" presetClass="entr" presetSubtype="0" fill="hold"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107"/>
                                        </p:tgtEl>
                                        <p:attrNameLst>
                                          <p:attrName>style.visibility</p:attrName>
                                        </p:attrNameLst>
                                      </p:cBhvr>
                                      <p:to>
                                        <p:strVal val="visible"/>
                                      </p:to>
                                    </p:set>
                                    <p:animEffect transition="in" filter="fade">
                                      <p:cBhvr>
                                        <p:cTn id="69" dur="500"/>
                                        <p:tgtEl>
                                          <p:spTgt spid="4107"/>
                                        </p:tgtEl>
                                      </p:cBhvr>
                                    </p:animEffect>
                                  </p:childTnLst>
                                </p:cTn>
                              </p:par>
                              <p:par>
                                <p:cTn id="70" presetID="10" presetClass="entr" presetSubtype="0" fill="hold"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500"/>
                                        <p:tgtEl>
                                          <p:spTgt spid="8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animEffect transition="in" filter="fade">
                                      <p:cBhvr>
                                        <p:cTn id="7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5" grpId="0"/>
      <p:bldP spid="81" grpId="0"/>
      <p:bldP spid="4104" grpId="0"/>
      <p:bldP spid="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sz="4000" dirty="0"/>
              <a:t>Perturbation Size vs Cost-Ratio </a:t>
            </a:r>
          </a:p>
        </p:txBody>
      </p:sp>
      <p:sp>
        <p:nvSpPr>
          <p:cNvPr id="3" name="Content Placeholder 2">
            <a:extLst>
              <a:ext uri="{FF2B5EF4-FFF2-40B4-BE49-F238E27FC236}">
                <a16:creationId xmlns:a16="http://schemas.microsoft.com/office/drawing/2014/main" id="{439D7D98-13D7-DC45-ADA6-F5BB555E24A8}"/>
              </a:ext>
            </a:extLst>
          </p:cNvPr>
          <p:cNvSpPr>
            <a:spLocks noGrp="1"/>
          </p:cNvSpPr>
          <p:nvPr>
            <p:ph idx="1"/>
          </p:nvPr>
        </p:nvSpPr>
        <p:spPr>
          <a:xfrm>
            <a:off x="838200" y="1825625"/>
            <a:ext cx="10515600" cy="550022"/>
          </a:xfrm>
        </p:spPr>
        <p:txBody>
          <a:bodyPr/>
          <a:lstStyle/>
          <a:p>
            <a:r>
              <a:rPr lang="en-US" dirty="0"/>
              <a:t>Equivalent-cost datasets, with varying cost-ratio.  </a:t>
            </a:r>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pic>
        <p:nvPicPr>
          <p:cNvPr id="6" name="Picture 10" descr="Money Text Silhouette Black And White Clipart - Money Clipart Business Clip  art">
            <a:extLst>
              <a:ext uri="{FF2B5EF4-FFF2-40B4-BE49-F238E27FC236}">
                <a16:creationId xmlns:a16="http://schemas.microsoft.com/office/drawing/2014/main" id="{E50F869C-4303-0F43-BCEB-B7383840D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234" y="3378909"/>
            <a:ext cx="1682785" cy="1682785"/>
          </a:xfrm>
          <a:prstGeom prst="rect">
            <a:avLst/>
          </a:prstGeom>
          <a:noFill/>
          <a:extLst>
            <a:ext uri="{909E8E84-426E-40DD-AFC4-6F175D3DCCD1}">
              <a14:hiddenFill xmlns:a14="http://schemas.microsoft.com/office/drawing/2010/main">
                <a:solidFill>
                  <a:srgbClr val="FFFFFF"/>
                </a:solidFill>
              </a14:hiddenFill>
            </a:ext>
          </a:extLst>
        </p:spPr>
      </p:pic>
      <p:grpSp>
        <p:nvGrpSpPr>
          <p:cNvPr id="13324" name="Group 13323">
            <a:extLst>
              <a:ext uri="{FF2B5EF4-FFF2-40B4-BE49-F238E27FC236}">
                <a16:creationId xmlns:a16="http://schemas.microsoft.com/office/drawing/2014/main" id="{283FB755-897D-E547-8B0A-9AD77F0E6557}"/>
              </a:ext>
            </a:extLst>
          </p:cNvPr>
          <p:cNvGrpSpPr/>
          <p:nvPr/>
        </p:nvGrpSpPr>
        <p:grpSpPr>
          <a:xfrm>
            <a:off x="2848476" y="4743558"/>
            <a:ext cx="1965603" cy="1512639"/>
            <a:chOff x="2861539" y="4939503"/>
            <a:chExt cx="1965603" cy="1512639"/>
          </a:xfrm>
        </p:grpSpPr>
        <p:pic>
          <p:nvPicPr>
            <p:cNvPr id="14" name="Picture 13">
              <a:extLst>
                <a:ext uri="{FF2B5EF4-FFF2-40B4-BE49-F238E27FC236}">
                  <a16:creationId xmlns:a16="http://schemas.microsoft.com/office/drawing/2014/main" id="{EBD14700-DF2A-0541-A2AA-585268A1D9AA}"/>
                </a:ext>
              </a:extLst>
            </p:cNvPr>
            <p:cNvPicPr>
              <a:picLocks noChangeAspect="1"/>
            </p:cNvPicPr>
            <p:nvPr/>
          </p:nvPicPr>
          <p:blipFill>
            <a:blip r:embed="rId4"/>
            <a:stretch>
              <a:fillRect/>
            </a:stretch>
          </p:blipFill>
          <p:spPr>
            <a:xfrm>
              <a:off x="2885165" y="4939503"/>
              <a:ext cx="1811766" cy="1154868"/>
            </a:xfrm>
            <a:prstGeom prst="rect">
              <a:avLst/>
            </a:prstGeom>
          </p:spPr>
        </p:pic>
        <p:sp>
          <p:nvSpPr>
            <p:cNvPr id="17" name="Rectangle 16">
              <a:extLst>
                <a:ext uri="{FF2B5EF4-FFF2-40B4-BE49-F238E27FC236}">
                  <a16:creationId xmlns:a16="http://schemas.microsoft.com/office/drawing/2014/main" id="{2270B74B-E93C-AE40-A289-39739149B956}"/>
                </a:ext>
              </a:extLst>
            </p:cNvPr>
            <p:cNvSpPr/>
            <p:nvPr/>
          </p:nvSpPr>
          <p:spPr>
            <a:xfrm>
              <a:off x="2861539" y="6113588"/>
              <a:ext cx="1965603" cy="338554"/>
            </a:xfrm>
            <a:prstGeom prst="rect">
              <a:avLst/>
            </a:prstGeom>
          </p:spPr>
          <p:txBody>
            <a:bodyPr wrap="none">
              <a:spAutoFit/>
            </a:bodyPr>
            <a:lstStyle/>
            <a:p>
              <a:pPr algn="ctr"/>
              <a:r>
                <a:rPr lang="en-US" sz="1600" dirty="0" err="1"/>
                <a:t>BoolQ</a:t>
              </a:r>
              <a:r>
                <a:rPr lang="en-US" sz="1600" dirty="0"/>
                <a:t> perturbations </a:t>
              </a:r>
              <a:endParaRPr lang="en-US" sz="900" dirty="0">
                <a:solidFill>
                  <a:schemeClr val="bg1">
                    <a:lumMod val="50000"/>
                  </a:schemeClr>
                </a:solidFill>
              </a:endParaRPr>
            </a:p>
          </p:txBody>
        </p:sp>
      </p:grpSp>
      <p:grpSp>
        <p:nvGrpSpPr>
          <p:cNvPr id="13323" name="Group 13322">
            <a:extLst>
              <a:ext uri="{FF2B5EF4-FFF2-40B4-BE49-F238E27FC236}">
                <a16:creationId xmlns:a16="http://schemas.microsoft.com/office/drawing/2014/main" id="{EE58A3E7-58D5-5B47-8923-588114DD44F8}"/>
              </a:ext>
            </a:extLst>
          </p:cNvPr>
          <p:cNvGrpSpPr/>
          <p:nvPr/>
        </p:nvGrpSpPr>
        <p:grpSpPr>
          <a:xfrm>
            <a:off x="2841591" y="2565856"/>
            <a:ext cx="1860381" cy="1534643"/>
            <a:chOff x="2854654" y="2761801"/>
            <a:chExt cx="1860381" cy="1534643"/>
          </a:xfrm>
        </p:grpSpPr>
        <p:sp>
          <p:nvSpPr>
            <p:cNvPr id="18" name="Rectangle 17">
              <a:extLst>
                <a:ext uri="{FF2B5EF4-FFF2-40B4-BE49-F238E27FC236}">
                  <a16:creationId xmlns:a16="http://schemas.microsoft.com/office/drawing/2014/main" id="{D2B0771C-B084-D44A-916B-117DF129AC1B}"/>
                </a:ext>
              </a:extLst>
            </p:cNvPr>
            <p:cNvSpPr/>
            <p:nvPr/>
          </p:nvSpPr>
          <p:spPr>
            <a:xfrm>
              <a:off x="2854654" y="2761801"/>
              <a:ext cx="1860381" cy="338554"/>
            </a:xfrm>
            <a:prstGeom prst="rect">
              <a:avLst/>
            </a:prstGeom>
          </p:spPr>
          <p:txBody>
            <a:bodyPr wrap="none">
              <a:spAutoFit/>
            </a:bodyPr>
            <a:lstStyle/>
            <a:p>
              <a:pPr algn="ctr"/>
              <a:r>
                <a:rPr lang="en-US" sz="1600" dirty="0" err="1"/>
                <a:t>BoolQ</a:t>
              </a:r>
              <a:r>
                <a:rPr lang="en-US" sz="1600" dirty="0"/>
                <a:t> </a:t>
              </a:r>
              <a:r>
                <a:rPr lang="en-US" sz="1200" dirty="0">
                  <a:solidFill>
                    <a:schemeClr val="bg1">
                      <a:lumMod val="50000"/>
                    </a:schemeClr>
                  </a:solidFill>
                </a:rPr>
                <a:t>[Clark et al, 2019]</a:t>
              </a:r>
            </a:p>
          </p:txBody>
        </p:sp>
        <p:pic>
          <p:nvPicPr>
            <p:cNvPr id="9" name="Picture 8">
              <a:extLst>
                <a:ext uri="{FF2B5EF4-FFF2-40B4-BE49-F238E27FC236}">
                  <a16:creationId xmlns:a16="http://schemas.microsoft.com/office/drawing/2014/main" id="{17348A39-FB05-D040-994C-10A261F8CF8B}"/>
                </a:ext>
              </a:extLst>
            </p:cNvPr>
            <p:cNvPicPr>
              <a:picLocks noChangeAspect="1"/>
            </p:cNvPicPr>
            <p:nvPr/>
          </p:nvPicPr>
          <p:blipFill>
            <a:blip r:embed="rId5"/>
            <a:stretch>
              <a:fillRect/>
            </a:stretch>
          </p:blipFill>
          <p:spPr>
            <a:xfrm>
              <a:off x="2861539" y="3073578"/>
              <a:ext cx="1850532" cy="1222866"/>
            </a:xfrm>
            <a:prstGeom prst="rect">
              <a:avLst/>
            </a:prstGeom>
          </p:spPr>
        </p:pic>
      </p:gr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8E2115CC-A388-A746-A1A5-CA148F6D2821}"/>
                  </a:ext>
                </a:extLst>
              </p:cNvPr>
              <p:cNvSpPr txBox="1"/>
              <p:nvPr/>
            </p:nvSpPr>
            <p:spPr>
              <a:xfrm>
                <a:off x="4869790" y="3386943"/>
                <a:ext cx="893386"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𝐷</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𝑛</m:t>
                      </m:r>
                    </m:oMath>
                  </m:oMathPara>
                </a14:m>
                <a:endParaRPr lang="en-US" sz="1600" dirty="0"/>
              </a:p>
            </p:txBody>
          </p:sp>
        </mc:Choice>
        <mc:Fallback>
          <p:sp>
            <p:nvSpPr>
              <p:cNvPr id="56" name="TextBox 55">
                <a:extLst>
                  <a:ext uri="{FF2B5EF4-FFF2-40B4-BE49-F238E27FC236}">
                    <a16:creationId xmlns:a16="http://schemas.microsoft.com/office/drawing/2014/main" id="{8E2115CC-A388-A746-A1A5-CA148F6D2821}"/>
                  </a:ext>
                </a:extLst>
              </p:cNvPr>
              <p:cNvSpPr txBox="1">
                <a:spLocks noRot="1" noChangeAspect="1" noMove="1" noResize="1" noEditPoints="1" noAdjustHandles="1" noChangeArrowheads="1" noChangeShapeType="1" noTextEdit="1"/>
              </p:cNvSpPr>
              <p:nvPr/>
            </p:nvSpPr>
            <p:spPr>
              <a:xfrm>
                <a:off x="4869790" y="3386943"/>
                <a:ext cx="893386" cy="338554"/>
              </a:xfrm>
              <a:prstGeom prst="rect">
                <a:avLst/>
              </a:prstGeom>
              <a:blipFill>
                <a:blip r:embed="rId6"/>
                <a:stretch>
                  <a:fillRect/>
                </a:stretch>
              </a:blipFill>
            </p:spPr>
            <p:txBody>
              <a:bodyPr/>
              <a:lstStyle/>
              <a:p>
                <a:r>
                  <a:rPr lang="en-US">
                    <a:noFill/>
                  </a:rPr>
                  <a:t> </a:t>
                </a:r>
              </a:p>
            </p:txBody>
          </p:sp>
        </mc:Fallback>
      </mc:AlternateContent>
      <p:grpSp>
        <p:nvGrpSpPr>
          <p:cNvPr id="13326" name="Group 13325">
            <a:extLst>
              <a:ext uri="{FF2B5EF4-FFF2-40B4-BE49-F238E27FC236}">
                <a16:creationId xmlns:a16="http://schemas.microsoft.com/office/drawing/2014/main" id="{66176828-B908-ED41-8DC6-D29795EAB459}"/>
              </a:ext>
            </a:extLst>
          </p:cNvPr>
          <p:cNvGrpSpPr/>
          <p:nvPr/>
        </p:nvGrpSpPr>
        <p:grpSpPr>
          <a:xfrm>
            <a:off x="4701495" y="5139048"/>
            <a:ext cx="1322350" cy="660051"/>
            <a:chOff x="4701495" y="5139048"/>
            <a:chExt cx="1322350" cy="660051"/>
          </a:xfrm>
        </p:grpSpPr>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6993A30-30F7-0247-871C-FB42F2F20A69}"/>
                    </a:ext>
                  </a:extLst>
                </p:cNvPr>
                <p:cNvSpPr txBox="1"/>
                <p:nvPr/>
              </p:nvSpPr>
              <p:spPr>
                <a:xfrm>
                  <a:off x="4936888" y="5139048"/>
                  <a:ext cx="709168"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𝑐</m:t>
                        </m:r>
                        <m:r>
                          <a:rPr lang="en-US" sz="1600" b="0" i="1" dirty="0" smtClean="0">
                            <a:latin typeface="Cambria Math" panose="02040503050406030204" pitchFamily="18" charset="0"/>
                          </a:rPr>
                          <m:t>=4</m:t>
                        </m:r>
                      </m:oMath>
                    </m:oMathPara>
                  </a14:m>
                  <a:endParaRPr lang="en-US" sz="1600" dirty="0"/>
                </a:p>
              </p:txBody>
            </p:sp>
          </mc:Choice>
          <mc:Fallback>
            <p:sp>
              <p:nvSpPr>
                <p:cNvPr id="57" name="TextBox 56">
                  <a:extLst>
                    <a:ext uri="{FF2B5EF4-FFF2-40B4-BE49-F238E27FC236}">
                      <a16:creationId xmlns:a16="http://schemas.microsoft.com/office/drawing/2014/main" id="{C6993A30-30F7-0247-871C-FB42F2F20A69}"/>
                    </a:ext>
                  </a:extLst>
                </p:cNvPr>
                <p:cNvSpPr txBox="1">
                  <a:spLocks noRot="1" noChangeAspect="1" noMove="1" noResize="1" noEditPoints="1" noAdjustHandles="1" noChangeArrowheads="1" noChangeShapeType="1" noTextEdit="1"/>
                </p:cNvSpPr>
                <p:nvPr/>
              </p:nvSpPr>
              <p:spPr>
                <a:xfrm>
                  <a:off x="4936888" y="5139048"/>
                  <a:ext cx="709168"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FF9AB2CC-2D44-3445-8145-93C6F8DA57F7}"/>
                    </a:ext>
                  </a:extLst>
                </p:cNvPr>
                <p:cNvSpPr txBox="1"/>
                <p:nvPr/>
              </p:nvSpPr>
              <p:spPr>
                <a:xfrm>
                  <a:off x="4701495" y="5423932"/>
                  <a:ext cx="1322350" cy="37516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600" b="0" i="1" dirty="0" smtClean="0">
                                <a:latin typeface="Cambria Math" panose="02040503050406030204" pitchFamily="18" charset="0"/>
                              </a:rPr>
                            </m:ctrlPr>
                          </m:dPr>
                          <m:e>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𝐷</m:t>
                                </m:r>
                              </m:e>
                              <m:sub>
                                <m:r>
                                  <a:rPr lang="en-US" sz="1600" b="0" i="1" dirty="0" smtClean="0">
                                    <a:latin typeface="Cambria Math" panose="02040503050406030204" pitchFamily="18" charset="0"/>
                                  </a:rPr>
                                  <m:t>𝑝𝑒𝑟𝑡</m:t>
                                </m:r>
                              </m:sub>
                            </m:sSub>
                          </m:e>
                        </m:d>
                        <m:r>
                          <a:rPr lang="en-US" sz="1600" b="0" i="1" dirty="0" smtClean="0">
                            <a:latin typeface="Cambria Math" panose="02040503050406030204" pitchFamily="18" charset="0"/>
                          </a:rPr>
                          <m:t>=2</m:t>
                        </m:r>
                        <m:r>
                          <a:rPr lang="en-US" sz="1600" b="0" i="1" dirty="0" smtClean="0">
                            <a:latin typeface="Cambria Math" panose="02040503050406030204" pitchFamily="18" charset="0"/>
                          </a:rPr>
                          <m:t>𝑛</m:t>
                        </m:r>
                      </m:oMath>
                    </m:oMathPara>
                  </a14:m>
                  <a:endParaRPr lang="en-US" sz="1600" dirty="0"/>
                </a:p>
              </p:txBody>
            </p:sp>
          </mc:Choice>
          <mc:Fallback>
            <p:sp>
              <p:nvSpPr>
                <p:cNvPr id="58" name="TextBox 57">
                  <a:extLst>
                    <a:ext uri="{FF2B5EF4-FFF2-40B4-BE49-F238E27FC236}">
                      <a16:creationId xmlns:a16="http://schemas.microsoft.com/office/drawing/2014/main" id="{FF9AB2CC-2D44-3445-8145-93C6F8DA57F7}"/>
                    </a:ext>
                  </a:extLst>
                </p:cNvPr>
                <p:cNvSpPr txBox="1">
                  <a:spLocks noRot="1" noChangeAspect="1" noMove="1" noResize="1" noEditPoints="1" noAdjustHandles="1" noChangeArrowheads="1" noChangeShapeType="1" noTextEdit="1"/>
                </p:cNvSpPr>
                <p:nvPr/>
              </p:nvSpPr>
              <p:spPr>
                <a:xfrm>
                  <a:off x="4701495" y="5423932"/>
                  <a:ext cx="1322350" cy="375167"/>
                </a:xfrm>
                <a:prstGeom prst="rect">
                  <a:avLst/>
                </a:prstGeom>
                <a:blipFill>
                  <a:blip r:embed="rId8"/>
                  <a:stretch>
                    <a:fillRect b="-3333"/>
                  </a:stretch>
                </a:blipFill>
              </p:spPr>
              <p:txBody>
                <a:bodyPr/>
                <a:lstStyle/>
                <a:p>
                  <a:r>
                    <a:rPr lang="en-US">
                      <a:noFill/>
                    </a:rPr>
                    <a:t> </a:t>
                  </a:r>
                </a:p>
              </p:txBody>
            </p:sp>
          </mc:Fallback>
        </mc:AlternateContent>
      </p:grpSp>
      <p:pic>
        <p:nvPicPr>
          <p:cNvPr id="13314" name="Picture 2">
            <a:extLst>
              <a:ext uri="{FF2B5EF4-FFF2-40B4-BE49-F238E27FC236}">
                <a16:creationId xmlns:a16="http://schemas.microsoft.com/office/drawing/2014/main" id="{342F7BA4-FFB5-5A4D-AD7E-0CBDA42DEA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53"/>
          <a:stretch/>
        </p:blipFill>
        <p:spPr bwMode="auto">
          <a:xfrm>
            <a:off x="6958228" y="2781794"/>
            <a:ext cx="4034821" cy="2783950"/>
          </a:xfrm>
          <a:prstGeom prst="rect">
            <a:avLst/>
          </a:prstGeom>
          <a:noFill/>
          <a:extLst>
            <a:ext uri="{909E8E84-426E-40DD-AFC4-6F175D3DCCD1}">
              <a14:hiddenFill xmlns:a14="http://schemas.microsoft.com/office/drawing/2010/main">
                <a:solidFill>
                  <a:srgbClr val="FFFFFF"/>
                </a:solidFill>
              </a14:hiddenFill>
            </a:ext>
          </a:extLst>
        </p:spPr>
      </p:pic>
      <p:sp>
        <p:nvSpPr>
          <p:cNvPr id="13315" name="Up-Down Arrow 13314">
            <a:extLst>
              <a:ext uri="{FF2B5EF4-FFF2-40B4-BE49-F238E27FC236}">
                <a16:creationId xmlns:a16="http://schemas.microsoft.com/office/drawing/2014/main" id="{3741A27C-5038-EE48-A1DF-DEA2A97CD145}"/>
              </a:ext>
            </a:extLst>
          </p:cNvPr>
          <p:cNvSpPr/>
          <p:nvPr/>
        </p:nvSpPr>
        <p:spPr>
          <a:xfrm>
            <a:off x="5089196" y="3906104"/>
            <a:ext cx="338188" cy="1111917"/>
          </a:xfrm>
          <a:prstGeom prst="upDownArrow">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83C70F02-2A9B-6D4F-BA66-DF50492F8CB1}"/>
              </a:ext>
            </a:extLst>
          </p:cNvPr>
          <p:cNvSpPr txBox="1"/>
          <p:nvPr/>
        </p:nvSpPr>
        <p:spPr>
          <a:xfrm>
            <a:off x="4629379" y="4263958"/>
            <a:ext cx="1451808" cy="338554"/>
          </a:xfrm>
          <a:prstGeom prst="rect">
            <a:avLst/>
          </a:prstGeom>
          <a:noFill/>
        </p:spPr>
        <p:txBody>
          <a:bodyPr wrap="none" rtlCol="0">
            <a:spAutoFit/>
          </a:bodyPr>
          <a:lstStyle/>
          <a:p>
            <a:r>
              <a:rPr lang="en-US" sz="1600" dirty="0"/>
              <a:t>cost-ratio=0.33</a:t>
            </a:r>
          </a:p>
        </p:txBody>
      </p:sp>
      <p:grpSp>
        <p:nvGrpSpPr>
          <p:cNvPr id="13325" name="Group 13324">
            <a:extLst>
              <a:ext uri="{FF2B5EF4-FFF2-40B4-BE49-F238E27FC236}">
                <a16:creationId xmlns:a16="http://schemas.microsoft.com/office/drawing/2014/main" id="{C05A3078-21C7-D04D-ABCD-E4F015DFC6E6}"/>
              </a:ext>
            </a:extLst>
          </p:cNvPr>
          <p:cNvGrpSpPr/>
          <p:nvPr/>
        </p:nvGrpSpPr>
        <p:grpSpPr>
          <a:xfrm>
            <a:off x="8072339" y="5673001"/>
            <a:ext cx="1849512" cy="749695"/>
            <a:chOff x="8072339" y="5673001"/>
            <a:chExt cx="1849512" cy="749695"/>
          </a:xfrm>
        </p:grpSpPr>
        <p:sp>
          <p:nvSpPr>
            <p:cNvPr id="13316" name="Right Brace 13315">
              <a:extLst>
                <a:ext uri="{FF2B5EF4-FFF2-40B4-BE49-F238E27FC236}">
                  <a16:creationId xmlns:a16="http://schemas.microsoft.com/office/drawing/2014/main" id="{8A8AD785-F630-FA46-997B-B480247B957A}"/>
                </a:ext>
              </a:extLst>
            </p:cNvPr>
            <p:cNvSpPr/>
            <p:nvPr/>
          </p:nvSpPr>
          <p:spPr>
            <a:xfrm rot="5400000">
              <a:off x="8911930" y="4833410"/>
              <a:ext cx="170329" cy="1849512"/>
            </a:xfrm>
            <a:prstGeom prst="rightBrace">
              <a:avLst>
                <a:gd name="adj1" fmla="val 142544"/>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2B0D74E8-1019-F848-846F-8CC180F187A9}"/>
                </a:ext>
              </a:extLst>
            </p:cNvPr>
            <p:cNvSpPr txBox="1"/>
            <p:nvPr/>
          </p:nvSpPr>
          <p:spPr>
            <a:xfrm>
              <a:off x="8181806" y="5899476"/>
              <a:ext cx="1630575" cy="523220"/>
            </a:xfrm>
            <a:prstGeom prst="rect">
              <a:avLst/>
            </a:prstGeom>
            <a:noFill/>
          </p:spPr>
          <p:txBody>
            <a:bodyPr wrap="none" rtlCol="0">
              <a:spAutoFit/>
            </a:bodyPr>
            <a:lstStyle/>
            <a:p>
              <a:pPr algn="ctr"/>
              <a:r>
                <a:rPr lang="en-US" sz="1400" dirty="0"/>
                <a:t>a practical range of </a:t>
              </a:r>
            </a:p>
            <a:p>
              <a:pPr algn="ctr"/>
              <a:r>
                <a:rPr lang="en-US" sz="1400" dirty="0"/>
                <a:t>cost-ratio values </a:t>
              </a:r>
            </a:p>
          </p:txBody>
        </p:sp>
      </p:grpSp>
      <p:grpSp>
        <p:nvGrpSpPr>
          <p:cNvPr id="13321" name="Group 13320">
            <a:extLst>
              <a:ext uri="{FF2B5EF4-FFF2-40B4-BE49-F238E27FC236}">
                <a16:creationId xmlns:a16="http://schemas.microsoft.com/office/drawing/2014/main" id="{ABDC3982-447E-1842-B63D-064B57723317}"/>
              </a:ext>
            </a:extLst>
          </p:cNvPr>
          <p:cNvGrpSpPr/>
          <p:nvPr/>
        </p:nvGrpSpPr>
        <p:grpSpPr>
          <a:xfrm>
            <a:off x="7191375" y="4019550"/>
            <a:ext cx="1209675" cy="1042144"/>
            <a:chOff x="7191375" y="4019550"/>
            <a:chExt cx="1209675" cy="1042144"/>
          </a:xfrm>
        </p:grpSpPr>
        <p:cxnSp>
          <p:nvCxnSpPr>
            <p:cNvPr id="13318" name="Straight Connector 13317">
              <a:extLst>
                <a:ext uri="{FF2B5EF4-FFF2-40B4-BE49-F238E27FC236}">
                  <a16:creationId xmlns:a16="http://schemas.microsoft.com/office/drawing/2014/main" id="{437124A8-D9FB-EC4B-B053-CEE34AF0767B}"/>
                </a:ext>
              </a:extLst>
            </p:cNvPr>
            <p:cNvCxnSpPr/>
            <p:nvPr/>
          </p:nvCxnSpPr>
          <p:spPr>
            <a:xfrm>
              <a:off x="7191375" y="4019550"/>
              <a:ext cx="1209675" cy="0"/>
            </a:xfrm>
            <a:prstGeom prst="line">
              <a:avLst/>
            </a:prstGeom>
            <a:ln>
              <a:solidFill>
                <a:srgbClr val="FF0000"/>
              </a:solidFill>
              <a:prstDash val="sysDash"/>
            </a:ln>
          </p:spPr>
          <p:style>
            <a:lnRef idx="3">
              <a:schemeClr val="accent1"/>
            </a:lnRef>
            <a:fillRef idx="0">
              <a:schemeClr val="accent1"/>
            </a:fillRef>
            <a:effectRef idx="2">
              <a:schemeClr val="accent1"/>
            </a:effectRef>
            <a:fontRef idx="minor">
              <a:schemeClr val="tx1"/>
            </a:fontRef>
          </p:style>
        </p:cxnSp>
        <p:cxnSp>
          <p:nvCxnSpPr>
            <p:cNvPr id="73" name="Straight Connector 72">
              <a:extLst>
                <a:ext uri="{FF2B5EF4-FFF2-40B4-BE49-F238E27FC236}">
                  <a16:creationId xmlns:a16="http://schemas.microsoft.com/office/drawing/2014/main" id="{F95F146D-92F1-5B4F-8E8A-0D2BB5F39536}"/>
                </a:ext>
              </a:extLst>
            </p:cNvPr>
            <p:cNvCxnSpPr>
              <a:cxnSpLocks/>
            </p:cNvCxnSpPr>
            <p:nvPr/>
          </p:nvCxnSpPr>
          <p:spPr>
            <a:xfrm flipV="1">
              <a:off x="8401050" y="4019550"/>
              <a:ext cx="0" cy="1042144"/>
            </a:xfrm>
            <a:prstGeom prst="line">
              <a:avLst/>
            </a:prstGeom>
            <a:ln>
              <a:solidFill>
                <a:srgbClr val="FF0000"/>
              </a:solidFill>
              <a:prstDash val="sysDash"/>
            </a:ln>
          </p:spPr>
          <p:style>
            <a:lnRef idx="3">
              <a:schemeClr val="accent1"/>
            </a:lnRef>
            <a:fillRef idx="0">
              <a:schemeClr val="accent1"/>
            </a:fillRef>
            <a:effectRef idx="2">
              <a:schemeClr val="accent1"/>
            </a:effectRef>
            <a:fontRef idx="minor">
              <a:schemeClr val="tx1"/>
            </a:fontRef>
          </p:style>
        </p:cxnSp>
      </p:grpSp>
      <p:sp>
        <p:nvSpPr>
          <p:cNvPr id="13322" name="Rectangle 13321">
            <a:extLst>
              <a:ext uri="{FF2B5EF4-FFF2-40B4-BE49-F238E27FC236}">
                <a16:creationId xmlns:a16="http://schemas.microsoft.com/office/drawing/2014/main" id="{51B81FD0-B384-D64C-B101-B414EAC90765}"/>
              </a:ext>
            </a:extLst>
          </p:cNvPr>
          <p:cNvSpPr/>
          <p:nvPr/>
        </p:nvSpPr>
        <p:spPr>
          <a:xfrm>
            <a:off x="7859746" y="2974603"/>
            <a:ext cx="2233749" cy="2089894"/>
          </a:xfrm>
          <a:prstGeom prst="rect">
            <a:avLst/>
          </a:prstGeom>
          <a:solidFill>
            <a:srgbClr val="000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585B6EDE-4BDF-5F44-9E5F-E3D8FFC8F284}"/>
              </a:ext>
            </a:extLst>
          </p:cNvPr>
          <p:cNvSpPr txBox="1"/>
          <p:nvPr/>
        </p:nvSpPr>
        <p:spPr>
          <a:xfrm>
            <a:off x="1566313" y="3294281"/>
            <a:ext cx="1370308" cy="338554"/>
          </a:xfrm>
          <a:prstGeom prst="rect">
            <a:avLst/>
          </a:prstGeom>
          <a:noFill/>
        </p:spPr>
        <p:txBody>
          <a:bodyPr wrap="square" rtlCol="0">
            <a:spAutoFit/>
          </a:bodyPr>
          <a:lstStyle/>
          <a:p>
            <a:pPr algn="ctr"/>
            <a:r>
              <a:rPr lang="en-US" sz="1600" b="1" dirty="0">
                <a:solidFill>
                  <a:srgbClr val="FF0000"/>
                </a:solidFill>
              </a:rPr>
              <a:t>Approach A </a:t>
            </a:r>
          </a:p>
        </p:txBody>
      </p:sp>
      <p:sp>
        <p:nvSpPr>
          <p:cNvPr id="83" name="TextBox 82">
            <a:extLst>
              <a:ext uri="{FF2B5EF4-FFF2-40B4-BE49-F238E27FC236}">
                <a16:creationId xmlns:a16="http://schemas.microsoft.com/office/drawing/2014/main" id="{359F47D1-DF26-3143-855A-219C8986E2FB}"/>
              </a:ext>
            </a:extLst>
          </p:cNvPr>
          <p:cNvSpPr txBox="1"/>
          <p:nvPr/>
        </p:nvSpPr>
        <p:spPr>
          <a:xfrm>
            <a:off x="1554035" y="5123659"/>
            <a:ext cx="1370308" cy="338554"/>
          </a:xfrm>
          <a:prstGeom prst="rect">
            <a:avLst/>
          </a:prstGeom>
          <a:noFill/>
        </p:spPr>
        <p:txBody>
          <a:bodyPr wrap="square" rtlCol="0">
            <a:spAutoFit/>
          </a:bodyPr>
          <a:lstStyle/>
          <a:p>
            <a:pPr algn="ctr"/>
            <a:r>
              <a:rPr lang="en-US" sz="1600" b="1" dirty="0">
                <a:solidFill>
                  <a:srgbClr val="FF0000"/>
                </a:solidFill>
              </a:rPr>
              <a:t>Approach B </a:t>
            </a:r>
          </a:p>
        </p:txBody>
      </p:sp>
      <p:sp>
        <p:nvSpPr>
          <p:cNvPr id="13327" name="TextBox 13326">
            <a:extLst>
              <a:ext uri="{FF2B5EF4-FFF2-40B4-BE49-F238E27FC236}">
                <a16:creationId xmlns:a16="http://schemas.microsoft.com/office/drawing/2014/main" id="{7D033250-76F2-EA40-AB17-1275E3DB1487}"/>
              </a:ext>
            </a:extLst>
          </p:cNvPr>
          <p:cNvSpPr txBox="1"/>
          <p:nvPr/>
        </p:nvSpPr>
        <p:spPr>
          <a:xfrm rot="16200000">
            <a:off x="5260746" y="3675914"/>
            <a:ext cx="2783950" cy="523220"/>
          </a:xfrm>
          <a:prstGeom prst="rect">
            <a:avLst/>
          </a:prstGeom>
          <a:noFill/>
        </p:spPr>
        <p:txBody>
          <a:bodyPr wrap="square" rtlCol="0">
            <a:spAutoFit/>
          </a:bodyPr>
          <a:lstStyle/>
          <a:p>
            <a:pPr algn="ctr"/>
            <a:r>
              <a:rPr lang="en-US" sz="1400" dirty="0"/>
              <a:t>size of equivalent-cost dataset</a:t>
            </a:r>
            <a:br>
              <a:rPr lang="en-US" sz="1400" dirty="0"/>
            </a:br>
            <a:r>
              <a:rPr lang="en-US" sz="1400" dirty="0"/>
              <a:t>when each instance is perturbed 3x</a:t>
            </a:r>
          </a:p>
        </p:txBody>
      </p:sp>
    </p:spTree>
    <p:extLst>
      <p:ext uri="{BB962C8B-B14F-4D97-AF65-F5344CB8AC3E}">
        <p14:creationId xmlns:p14="http://schemas.microsoft.com/office/powerpoint/2010/main" val="410660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par>
                                <p:cTn id="16" presetID="10" presetClass="entr" presetSubtype="0" fill="hold" nodeType="withEffect">
                                  <p:stCondLst>
                                    <p:cond delay="0"/>
                                  </p:stCondLst>
                                  <p:childTnLst>
                                    <p:set>
                                      <p:cBhvr>
                                        <p:cTn id="17" dur="1" fill="hold">
                                          <p:stCondLst>
                                            <p:cond delay="0"/>
                                          </p:stCondLst>
                                        </p:cTn>
                                        <p:tgtEl>
                                          <p:spTgt spid="13323"/>
                                        </p:tgtEl>
                                        <p:attrNameLst>
                                          <p:attrName>style.visibility</p:attrName>
                                        </p:attrNameLst>
                                      </p:cBhvr>
                                      <p:to>
                                        <p:strVal val="visible"/>
                                      </p:to>
                                    </p:set>
                                    <p:animEffect transition="in" filter="fade">
                                      <p:cBhvr>
                                        <p:cTn id="18" dur="500"/>
                                        <p:tgtEl>
                                          <p:spTgt spid="133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315"/>
                                        </p:tgtEl>
                                        <p:attrNameLst>
                                          <p:attrName>style.visibility</p:attrName>
                                        </p:attrNameLst>
                                      </p:cBhvr>
                                      <p:to>
                                        <p:strVal val="visible"/>
                                      </p:to>
                                    </p:set>
                                    <p:animEffect transition="in" filter="fade">
                                      <p:cBhvr>
                                        <p:cTn id="23" dur="500"/>
                                        <p:tgtEl>
                                          <p:spTgt spid="13315"/>
                                        </p:tgtEl>
                                      </p:cBhvr>
                                    </p:animEffect>
                                  </p:childTnLst>
                                </p:cTn>
                              </p:par>
                              <p:par>
                                <p:cTn id="24" presetID="10" presetClass="entr" presetSubtype="0" fill="hold" nodeType="withEffect">
                                  <p:stCondLst>
                                    <p:cond delay="0"/>
                                  </p:stCondLst>
                                  <p:childTnLst>
                                    <p:set>
                                      <p:cBhvr>
                                        <p:cTn id="25" dur="1" fill="hold">
                                          <p:stCondLst>
                                            <p:cond delay="0"/>
                                          </p:stCondLst>
                                        </p:cTn>
                                        <p:tgtEl>
                                          <p:spTgt spid="13324"/>
                                        </p:tgtEl>
                                        <p:attrNameLst>
                                          <p:attrName>style.visibility</p:attrName>
                                        </p:attrNameLst>
                                      </p:cBhvr>
                                      <p:to>
                                        <p:strVal val="visible"/>
                                      </p:to>
                                    </p:set>
                                    <p:animEffect transition="in" filter="fade">
                                      <p:cBhvr>
                                        <p:cTn id="26" dur="500"/>
                                        <p:tgtEl>
                                          <p:spTgt spid="133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326"/>
                                        </p:tgtEl>
                                        <p:attrNameLst>
                                          <p:attrName>style.visibility</p:attrName>
                                        </p:attrNameLst>
                                      </p:cBhvr>
                                      <p:to>
                                        <p:strVal val="visible"/>
                                      </p:to>
                                    </p:set>
                                    <p:animEffect transition="in" filter="fade">
                                      <p:cBhvr>
                                        <p:cTn id="34" dur="500"/>
                                        <p:tgtEl>
                                          <p:spTgt spid="133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314"/>
                                        </p:tgtEl>
                                        <p:attrNameLst>
                                          <p:attrName>style.visibility</p:attrName>
                                        </p:attrNameLst>
                                      </p:cBhvr>
                                      <p:to>
                                        <p:strVal val="visible"/>
                                      </p:to>
                                    </p:set>
                                    <p:animEffect transition="in" filter="fade">
                                      <p:cBhvr>
                                        <p:cTn id="39" dur="500"/>
                                        <p:tgtEl>
                                          <p:spTgt spid="133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327"/>
                                        </p:tgtEl>
                                        <p:attrNameLst>
                                          <p:attrName>style.visibility</p:attrName>
                                        </p:attrNameLst>
                                      </p:cBhvr>
                                      <p:to>
                                        <p:strVal val="visible"/>
                                      </p:to>
                                    </p:set>
                                    <p:animEffect transition="in" filter="fade">
                                      <p:cBhvr>
                                        <p:cTn id="42" dur="500"/>
                                        <p:tgtEl>
                                          <p:spTgt spid="133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321"/>
                                        </p:tgtEl>
                                        <p:attrNameLst>
                                          <p:attrName>style.visibility</p:attrName>
                                        </p:attrNameLst>
                                      </p:cBhvr>
                                      <p:to>
                                        <p:strVal val="visible"/>
                                      </p:to>
                                    </p:set>
                                    <p:animEffect transition="in" filter="fade">
                                      <p:cBhvr>
                                        <p:cTn id="47" dur="500"/>
                                        <p:tgtEl>
                                          <p:spTgt spid="133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325"/>
                                        </p:tgtEl>
                                        <p:attrNameLst>
                                          <p:attrName>style.visibility</p:attrName>
                                        </p:attrNameLst>
                                      </p:cBhvr>
                                      <p:to>
                                        <p:strVal val="visible"/>
                                      </p:to>
                                    </p:set>
                                    <p:animEffect transition="in" filter="fade">
                                      <p:cBhvr>
                                        <p:cTn id="52" dur="500"/>
                                        <p:tgtEl>
                                          <p:spTgt spid="133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22"/>
                                        </p:tgtEl>
                                        <p:attrNameLst>
                                          <p:attrName>style.visibility</p:attrName>
                                        </p:attrNameLst>
                                      </p:cBhvr>
                                      <p:to>
                                        <p:strVal val="visible"/>
                                      </p:to>
                                    </p:set>
                                    <p:animEffect transition="in" filter="fade">
                                      <p:cBhvr>
                                        <p:cTn id="55"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3315" grpId="0" animBg="1"/>
      <p:bldP spid="68" grpId="0"/>
      <p:bldP spid="13322" grpId="0" animBg="1"/>
      <p:bldP spid="81" grpId="0"/>
      <p:bldP spid="83" grpId="0"/>
      <p:bldP spid="133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sz="4000" dirty="0"/>
              <a:t>Experiment: Benefits as Function of Cost-Ratio </a:t>
            </a:r>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grpSp>
        <p:nvGrpSpPr>
          <p:cNvPr id="48" name="Group 47">
            <a:extLst>
              <a:ext uri="{FF2B5EF4-FFF2-40B4-BE49-F238E27FC236}">
                <a16:creationId xmlns:a16="http://schemas.microsoft.com/office/drawing/2014/main" id="{4E036427-12EF-1C4D-A91F-4B3AD854540B}"/>
              </a:ext>
            </a:extLst>
          </p:cNvPr>
          <p:cNvGrpSpPr/>
          <p:nvPr/>
        </p:nvGrpSpPr>
        <p:grpSpPr>
          <a:xfrm>
            <a:off x="2300734" y="2672053"/>
            <a:ext cx="7039868" cy="3811946"/>
            <a:chOff x="2300734" y="2672053"/>
            <a:chExt cx="7039868" cy="3811946"/>
          </a:xfrm>
        </p:grpSpPr>
        <p:sp>
          <p:nvSpPr>
            <p:cNvPr id="9" name="TextBox 8">
              <a:extLst>
                <a:ext uri="{FF2B5EF4-FFF2-40B4-BE49-F238E27FC236}">
                  <a16:creationId xmlns:a16="http://schemas.microsoft.com/office/drawing/2014/main" id="{1AC79D7B-A9F2-304C-BD4E-FC8C776E9CE3}"/>
                </a:ext>
              </a:extLst>
            </p:cNvPr>
            <p:cNvSpPr txBox="1"/>
            <p:nvPr/>
          </p:nvSpPr>
          <p:spPr>
            <a:xfrm>
              <a:off x="5133744" y="6114667"/>
              <a:ext cx="1137171" cy="369332"/>
            </a:xfrm>
            <a:prstGeom prst="rect">
              <a:avLst/>
            </a:prstGeom>
            <a:noFill/>
          </p:spPr>
          <p:txBody>
            <a:bodyPr wrap="none" rtlCol="0">
              <a:spAutoFit/>
            </a:bodyPr>
            <a:lstStyle/>
            <a:p>
              <a:r>
                <a:rPr lang="en-US" dirty="0"/>
                <a:t>Cost-ratio</a:t>
              </a:r>
            </a:p>
          </p:txBody>
        </p:sp>
        <p:pic>
          <p:nvPicPr>
            <p:cNvPr id="34" name="Picture 6">
              <a:extLst>
                <a:ext uri="{FF2B5EF4-FFF2-40B4-BE49-F238E27FC236}">
                  <a16:creationId xmlns:a16="http://schemas.microsoft.com/office/drawing/2014/main" id="{B9906308-0E12-E549-92B6-D7F81F1CF3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52" b="8961"/>
            <a:stretch/>
          </p:blipFill>
          <p:spPr bwMode="auto">
            <a:xfrm>
              <a:off x="2530222" y="2711242"/>
              <a:ext cx="6810380" cy="3281082"/>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6CFFE0B3-F2A9-BF49-ABD2-12B218C33B45}"/>
                </a:ext>
              </a:extLst>
            </p:cNvPr>
            <p:cNvGrpSpPr/>
            <p:nvPr/>
          </p:nvGrpSpPr>
          <p:grpSpPr>
            <a:xfrm>
              <a:off x="2300734" y="2672053"/>
              <a:ext cx="949359" cy="3449073"/>
              <a:chOff x="1991066" y="2384612"/>
              <a:chExt cx="949359" cy="3449073"/>
            </a:xfrm>
          </p:grpSpPr>
          <p:sp>
            <p:nvSpPr>
              <p:cNvPr id="36" name="Rectangle 35">
                <a:extLst>
                  <a:ext uri="{FF2B5EF4-FFF2-40B4-BE49-F238E27FC236}">
                    <a16:creationId xmlns:a16="http://schemas.microsoft.com/office/drawing/2014/main" id="{7E6A5614-2D9F-1544-81AB-4FABE3E1E415}"/>
                  </a:ext>
                </a:extLst>
              </p:cNvPr>
              <p:cNvSpPr/>
              <p:nvPr/>
            </p:nvSpPr>
            <p:spPr>
              <a:xfrm>
                <a:off x="2232213" y="2384612"/>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E3D9FC-3C2F-5F41-9640-1563EA74E057}"/>
                  </a:ext>
                </a:extLst>
              </p:cNvPr>
              <p:cNvSpPr/>
              <p:nvPr/>
            </p:nvSpPr>
            <p:spPr>
              <a:xfrm>
                <a:off x="2232213" y="3429000"/>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2F08D6C-EDFD-9841-9D7F-9962FD0D1A19}"/>
                  </a:ext>
                </a:extLst>
              </p:cNvPr>
              <p:cNvSpPr/>
              <p:nvPr/>
            </p:nvSpPr>
            <p:spPr>
              <a:xfrm>
                <a:off x="2121945" y="4473388"/>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3AC75D0-9876-8949-8AF2-28BC68BB1429}"/>
                  </a:ext>
                </a:extLst>
              </p:cNvPr>
              <p:cNvSpPr/>
              <p:nvPr/>
            </p:nvSpPr>
            <p:spPr>
              <a:xfrm>
                <a:off x="2121944" y="5493026"/>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83060AE-0DF9-9544-B86C-45DA7C015981}"/>
                  </a:ext>
                </a:extLst>
              </p:cNvPr>
              <p:cNvSpPr txBox="1"/>
              <p:nvPr/>
            </p:nvSpPr>
            <p:spPr>
              <a:xfrm rot="16200000">
                <a:off x="1665913" y="3965069"/>
                <a:ext cx="1019638" cy="369332"/>
              </a:xfrm>
              <a:prstGeom prst="rect">
                <a:avLst/>
              </a:prstGeom>
              <a:noFill/>
            </p:spPr>
            <p:txBody>
              <a:bodyPr wrap="none" rtlCol="0">
                <a:spAutoFit/>
              </a:bodyPr>
              <a:lstStyle/>
              <a:p>
                <a:r>
                  <a:rPr lang="en-US" dirty="0"/>
                  <a:t>accuracy</a:t>
                </a:r>
              </a:p>
            </p:txBody>
          </p:sp>
        </p:grpSp>
      </p:grpSp>
      <p:grpSp>
        <p:nvGrpSpPr>
          <p:cNvPr id="33" name="Group 32">
            <a:extLst>
              <a:ext uri="{FF2B5EF4-FFF2-40B4-BE49-F238E27FC236}">
                <a16:creationId xmlns:a16="http://schemas.microsoft.com/office/drawing/2014/main" id="{9C5DF98B-EE5E-B443-B942-03DA8F714579}"/>
              </a:ext>
            </a:extLst>
          </p:cNvPr>
          <p:cNvGrpSpPr/>
          <p:nvPr/>
        </p:nvGrpSpPr>
        <p:grpSpPr>
          <a:xfrm>
            <a:off x="3923317" y="1568562"/>
            <a:ext cx="4599449" cy="811218"/>
            <a:chOff x="378346" y="1397380"/>
            <a:chExt cx="4599449" cy="811218"/>
          </a:xfrm>
        </p:grpSpPr>
        <p:grpSp>
          <p:nvGrpSpPr>
            <p:cNvPr id="26" name="Group 25">
              <a:extLst>
                <a:ext uri="{FF2B5EF4-FFF2-40B4-BE49-F238E27FC236}">
                  <a16:creationId xmlns:a16="http://schemas.microsoft.com/office/drawing/2014/main" id="{D4D91426-82AB-A84B-847D-6FB10D3E5F2D}"/>
                </a:ext>
              </a:extLst>
            </p:cNvPr>
            <p:cNvGrpSpPr/>
            <p:nvPr/>
          </p:nvGrpSpPr>
          <p:grpSpPr>
            <a:xfrm>
              <a:off x="378346" y="1397380"/>
              <a:ext cx="582518" cy="811218"/>
              <a:chOff x="6997047" y="1555219"/>
              <a:chExt cx="582518" cy="811218"/>
            </a:xfrm>
          </p:grpSpPr>
          <p:pic>
            <p:nvPicPr>
              <p:cNvPr id="43" name="Picture 6">
                <a:extLst>
                  <a:ext uri="{FF2B5EF4-FFF2-40B4-BE49-F238E27FC236}">
                    <a16:creationId xmlns:a16="http://schemas.microsoft.com/office/drawing/2014/main" id="{52436B9E-D69D-414A-9DE2-B6FFF9FA5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66" r="60729" b="87179"/>
              <a:stretch/>
            </p:blipFill>
            <p:spPr bwMode="auto">
              <a:xfrm>
                <a:off x="6997047" y="1555219"/>
                <a:ext cx="497447" cy="5408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86034220-9E16-B847-86FF-8F256B9707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17" t="4051" r="41578" b="88489"/>
              <a:stretch/>
            </p:blipFill>
            <p:spPr bwMode="auto">
              <a:xfrm>
                <a:off x="7082118" y="2051750"/>
                <a:ext cx="497447" cy="314687"/>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E78E3786-355E-0449-AD4C-E45C209E212D}"/>
                </a:ext>
              </a:extLst>
            </p:cNvPr>
            <p:cNvSpPr txBox="1"/>
            <p:nvPr/>
          </p:nvSpPr>
          <p:spPr>
            <a:xfrm>
              <a:off x="838200" y="1562267"/>
              <a:ext cx="4139595" cy="646331"/>
            </a:xfrm>
            <a:prstGeom prst="rect">
              <a:avLst/>
            </a:prstGeom>
            <a:noFill/>
          </p:spPr>
          <p:txBody>
            <a:bodyPr wrap="none" rtlCol="0">
              <a:spAutoFit/>
            </a:bodyPr>
            <a:lstStyle/>
            <a:p>
              <a:r>
                <a:rPr lang="en-US" dirty="0"/>
                <a:t>Approach A (writing new instances) </a:t>
              </a:r>
              <a:br>
                <a:rPr lang="en-US" dirty="0"/>
              </a:br>
              <a:r>
                <a:rPr lang="en-US" dirty="0"/>
                <a:t>Approach B (each instance perturbed 3x) </a:t>
              </a:r>
            </a:p>
          </p:txBody>
        </p:sp>
      </p:grpSp>
      <p:sp>
        <p:nvSpPr>
          <p:cNvPr id="41" name="Rectangle 40">
            <a:extLst>
              <a:ext uri="{FF2B5EF4-FFF2-40B4-BE49-F238E27FC236}">
                <a16:creationId xmlns:a16="http://schemas.microsoft.com/office/drawing/2014/main" id="{6AB632FA-712B-C34A-929C-EA85AFC82BFB}"/>
              </a:ext>
            </a:extLst>
          </p:cNvPr>
          <p:cNvSpPr/>
          <p:nvPr/>
        </p:nvSpPr>
        <p:spPr>
          <a:xfrm>
            <a:off x="663155" y="1713281"/>
            <a:ext cx="1930913" cy="646331"/>
          </a:xfrm>
          <a:prstGeom prst="rect">
            <a:avLst/>
          </a:prstGeom>
        </p:spPr>
        <p:txBody>
          <a:bodyPr wrap="none">
            <a:spAutoFit/>
          </a:bodyPr>
          <a:lstStyle/>
          <a:p>
            <a:pPr algn="ctr"/>
            <a:r>
              <a:rPr lang="en-US" dirty="0"/>
              <a:t>Evaluations on </a:t>
            </a:r>
          </a:p>
          <a:p>
            <a:pPr algn="ctr"/>
            <a:r>
              <a:rPr lang="en-US" dirty="0" err="1"/>
              <a:t>BoolQ</a:t>
            </a:r>
            <a:r>
              <a:rPr lang="en-US" dirty="0"/>
              <a:t> </a:t>
            </a:r>
            <a:r>
              <a:rPr lang="en-US" sz="1200" dirty="0">
                <a:solidFill>
                  <a:schemeClr val="bg1">
                    <a:lumMod val="50000"/>
                  </a:schemeClr>
                </a:solidFill>
              </a:rPr>
              <a:t>[Clark et al, 2019]</a:t>
            </a:r>
          </a:p>
        </p:txBody>
      </p:sp>
      <p:sp>
        <p:nvSpPr>
          <p:cNvPr id="49" name="Rectangle 48">
            <a:extLst>
              <a:ext uri="{FF2B5EF4-FFF2-40B4-BE49-F238E27FC236}">
                <a16:creationId xmlns:a16="http://schemas.microsoft.com/office/drawing/2014/main" id="{AA7566C1-E34D-4B4B-9F38-52D28B713510}"/>
              </a:ext>
            </a:extLst>
          </p:cNvPr>
          <p:cNvSpPr/>
          <p:nvPr/>
        </p:nvSpPr>
        <p:spPr>
          <a:xfrm>
            <a:off x="9379791" y="2636279"/>
            <a:ext cx="2589060" cy="1661993"/>
          </a:xfrm>
          <a:prstGeom prst="rect">
            <a:avLst/>
          </a:prstGeom>
        </p:spPr>
        <p:txBody>
          <a:bodyPr wrap="square">
            <a:spAutoFit/>
          </a:bodyPr>
          <a:lstStyle/>
          <a:p>
            <a:pPr algn="ctr"/>
            <a:r>
              <a:rPr lang="en-US" b="1" dirty="0"/>
              <a:t>Observation:</a:t>
            </a:r>
          </a:p>
          <a:p>
            <a:pPr algn="ctr"/>
            <a:r>
              <a:rPr lang="en-US" dirty="0"/>
              <a:t>Moderately cheap perturbations could result in more accurate models.</a:t>
            </a:r>
            <a:br>
              <a:rPr lang="en-US" b="1" dirty="0"/>
            </a:br>
            <a:endParaRPr lang="en-US" sz="1200" b="1" dirty="0">
              <a:solidFill>
                <a:schemeClr val="bg1">
                  <a:lumMod val="50000"/>
                </a:schemeClr>
              </a:solidFill>
            </a:endParaRPr>
          </a:p>
        </p:txBody>
      </p:sp>
      <p:sp>
        <p:nvSpPr>
          <p:cNvPr id="47" name="Rectangle 46">
            <a:extLst>
              <a:ext uri="{FF2B5EF4-FFF2-40B4-BE49-F238E27FC236}">
                <a16:creationId xmlns:a16="http://schemas.microsoft.com/office/drawing/2014/main" id="{EE57DC62-68D4-4D46-B3CB-BB9AAA704655}"/>
              </a:ext>
            </a:extLst>
          </p:cNvPr>
          <p:cNvSpPr/>
          <p:nvPr/>
        </p:nvSpPr>
        <p:spPr>
          <a:xfrm>
            <a:off x="3386434" y="2680383"/>
            <a:ext cx="1839295" cy="2762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FEA968C-EA03-DA47-A1B4-A1E2CEAF7966}"/>
              </a:ext>
            </a:extLst>
          </p:cNvPr>
          <p:cNvSpPr/>
          <p:nvPr/>
        </p:nvSpPr>
        <p:spPr>
          <a:xfrm>
            <a:off x="5133744" y="2788884"/>
            <a:ext cx="474814" cy="2762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06C4F68-D863-C248-AB9B-02F2EC33D5A6}"/>
              </a:ext>
            </a:extLst>
          </p:cNvPr>
          <p:cNvSpPr/>
          <p:nvPr/>
        </p:nvSpPr>
        <p:spPr>
          <a:xfrm>
            <a:off x="5515099" y="2782926"/>
            <a:ext cx="3662180" cy="2762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495D85F-4D48-3F42-978F-F26761A05151}"/>
              </a:ext>
            </a:extLst>
          </p:cNvPr>
          <p:cNvSpPr/>
          <p:nvPr/>
        </p:nvSpPr>
        <p:spPr>
          <a:xfrm>
            <a:off x="4658878" y="2868381"/>
            <a:ext cx="2730988" cy="2693239"/>
          </a:xfrm>
          <a:prstGeom prst="rect">
            <a:avLst/>
          </a:prstGeom>
          <a:solidFill>
            <a:srgbClr val="000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6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47"/>
                                        </p:tgtEl>
                                      </p:cBhvr>
                                    </p:animEffect>
                                    <p:set>
                                      <p:cBhvr>
                                        <p:cTn id="27" dur="1" fill="hold">
                                          <p:stCondLst>
                                            <p:cond delay="499"/>
                                          </p:stCondLst>
                                        </p:cTn>
                                        <p:tgtEl>
                                          <p:spTgt spid="4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54"/>
                                        </p:tgtEl>
                                      </p:cBhvr>
                                    </p:animEffect>
                                    <p:set>
                                      <p:cBhvr>
                                        <p:cTn id="32" dur="1" fill="hold">
                                          <p:stCondLst>
                                            <p:cond delay="499"/>
                                          </p:stCondLst>
                                        </p:cTn>
                                        <p:tgtEl>
                                          <p:spTgt spid="5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9" grpId="0"/>
      <p:bldP spid="47" grpId="0" animBg="1"/>
      <p:bldP spid="52" grpId="0" animBg="1"/>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E409-652A-DB43-AD98-289EA3471AD0}"/>
              </a:ext>
            </a:extLst>
          </p:cNvPr>
          <p:cNvSpPr>
            <a:spLocks noGrp="1"/>
          </p:cNvSpPr>
          <p:nvPr>
            <p:ph type="title"/>
          </p:nvPr>
        </p:nvSpPr>
        <p:spPr/>
        <p:txBody>
          <a:bodyPr/>
          <a:lstStyle/>
          <a:p>
            <a:r>
              <a:rPr lang="en-US" sz="4000" dirty="0"/>
              <a:t>Experiment: Benefits as Function of Cost-Ratio </a:t>
            </a:r>
          </a:p>
        </p:txBody>
      </p:sp>
      <p:sp>
        <p:nvSpPr>
          <p:cNvPr id="4" name="Slide Number Placeholder 3">
            <a:extLst>
              <a:ext uri="{FF2B5EF4-FFF2-40B4-BE49-F238E27FC236}">
                <a16:creationId xmlns:a16="http://schemas.microsoft.com/office/drawing/2014/main" id="{9F20F724-BB8D-7342-8560-9BE8A403EA0E}"/>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grpSp>
        <p:nvGrpSpPr>
          <p:cNvPr id="33" name="Group 32">
            <a:extLst>
              <a:ext uri="{FF2B5EF4-FFF2-40B4-BE49-F238E27FC236}">
                <a16:creationId xmlns:a16="http://schemas.microsoft.com/office/drawing/2014/main" id="{9C5DF98B-EE5E-B443-B942-03DA8F714579}"/>
              </a:ext>
            </a:extLst>
          </p:cNvPr>
          <p:cNvGrpSpPr/>
          <p:nvPr/>
        </p:nvGrpSpPr>
        <p:grpSpPr>
          <a:xfrm>
            <a:off x="4051163" y="1427787"/>
            <a:ext cx="4514378" cy="669342"/>
            <a:chOff x="463417" y="1539256"/>
            <a:chExt cx="4514378" cy="669342"/>
          </a:xfrm>
        </p:grpSpPr>
        <p:grpSp>
          <p:nvGrpSpPr>
            <p:cNvPr id="26" name="Group 25">
              <a:extLst>
                <a:ext uri="{FF2B5EF4-FFF2-40B4-BE49-F238E27FC236}">
                  <a16:creationId xmlns:a16="http://schemas.microsoft.com/office/drawing/2014/main" id="{D4D91426-82AB-A84B-847D-6FB10D3E5F2D}"/>
                </a:ext>
              </a:extLst>
            </p:cNvPr>
            <p:cNvGrpSpPr/>
            <p:nvPr/>
          </p:nvGrpSpPr>
          <p:grpSpPr>
            <a:xfrm>
              <a:off x="463417" y="1539256"/>
              <a:ext cx="497447" cy="669342"/>
              <a:chOff x="7082118" y="1697095"/>
              <a:chExt cx="497447" cy="669342"/>
            </a:xfrm>
          </p:grpSpPr>
          <p:pic>
            <p:nvPicPr>
              <p:cNvPr id="43" name="Picture 6">
                <a:extLst>
                  <a:ext uri="{FF2B5EF4-FFF2-40B4-BE49-F238E27FC236}">
                    <a16:creationId xmlns:a16="http://schemas.microsoft.com/office/drawing/2014/main" id="{52436B9E-D69D-414A-9DE2-B6FFF9FA5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16" t="3364" r="60729" b="87179"/>
              <a:stretch/>
            </p:blipFill>
            <p:spPr bwMode="auto">
              <a:xfrm>
                <a:off x="7082118" y="1697095"/>
                <a:ext cx="412376" cy="39893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86034220-9E16-B847-86FF-8F256B9707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17" t="4051" r="41578" b="88489"/>
              <a:stretch/>
            </p:blipFill>
            <p:spPr bwMode="auto">
              <a:xfrm>
                <a:off x="7082118" y="2051750"/>
                <a:ext cx="497447" cy="314687"/>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E78E3786-355E-0449-AD4C-E45C209E212D}"/>
                </a:ext>
              </a:extLst>
            </p:cNvPr>
            <p:cNvSpPr txBox="1"/>
            <p:nvPr/>
          </p:nvSpPr>
          <p:spPr>
            <a:xfrm>
              <a:off x="838200" y="1562267"/>
              <a:ext cx="4139595" cy="646331"/>
            </a:xfrm>
            <a:prstGeom prst="rect">
              <a:avLst/>
            </a:prstGeom>
            <a:noFill/>
          </p:spPr>
          <p:txBody>
            <a:bodyPr wrap="none" rtlCol="0">
              <a:spAutoFit/>
            </a:bodyPr>
            <a:lstStyle/>
            <a:p>
              <a:r>
                <a:rPr lang="en-US" dirty="0"/>
                <a:t>Approach A (writing new instances) </a:t>
              </a:r>
              <a:br>
                <a:rPr lang="en-US" dirty="0"/>
              </a:br>
              <a:r>
                <a:rPr lang="en-US" dirty="0"/>
                <a:t>Approach B (each instance perturbed 3x) </a:t>
              </a:r>
            </a:p>
          </p:txBody>
        </p:sp>
      </p:grpSp>
      <p:sp>
        <p:nvSpPr>
          <p:cNvPr id="41" name="Rectangle 40">
            <a:extLst>
              <a:ext uri="{FF2B5EF4-FFF2-40B4-BE49-F238E27FC236}">
                <a16:creationId xmlns:a16="http://schemas.microsoft.com/office/drawing/2014/main" id="{6AB632FA-712B-C34A-929C-EA85AFC82BFB}"/>
              </a:ext>
            </a:extLst>
          </p:cNvPr>
          <p:cNvSpPr/>
          <p:nvPr/>
        </p:nvSpPr>
        <p:spPr>
          <a:xfrm>
            <a:off x="1884130" y="2369042"/>
            <a:ext cx="2356927" cy="646331"/>
          </a:xfrm>
          <a:prstGeom prst="rect">
            <a:avLst/>
          </a:prstGeom>
        </p:spPr>
        <p:txBody>
          <a:bodyPr wrap="none">
            <a:spAutoFit/>
          </a:bodyPr>
          <a:lstStyle/>
          <a:p>
            <a:pPr algn="ctr"/>
            <a:r>
              <a:rPr lang="en-US" dirty="0"/>
              <a:t>Evaluations on </a:t>
            </a:r>
          </a:p>
          <a:p>
            <a:pPr algn="ctr"/>
            <a:r>
              <a:rPr lang="en-US" dirty="0" err="1"/>
              <a:t>MultiRC</a:t>
            </a:r>
            <a:r>
              <a:rPr lang="en-US" dirty="0"/>
              <a:t> </a:t>
            </a:r>
            <a:r>
              <a:rPr lang="en-US" sz="1200" dirty="0">
                <a:solidFill>
                  <a:schemeClr val="bg1">
                    <a:lumMod val="50000"/>
                  </a:schemeClr>
                </a:solidFill>
              </a:rPr>
              <a:t>[</a:t>
            </a:r>
            <a:r>
              <a:rPr lang="en-US" sz="1200" dirty="0" err="1">
                <a:solidFill>
                  <a:schemeClr val="bg1">
                    <a:lumMod val="50000"/>
                  </a:schemeClr>
                </a:solidFill>
              </a:rPr>
              <a:t>Khashabi</a:t>
            </a:r>
            <a:r>
              <a:rPr lang="en-US" sz="1200" dirty="0">
                <a:solidFill>
                  <a:schemeClr val="bg1">
                    <a:lumMod val="50000"/>
                  </a:schemeClr>
                </a:solidFill>
              </a:rPr>
              <a:t> et al, 2018]</a:t>
            </a:r>
          </a:p>
        </p:txBody>
      </p:sp>
      <p:grpSp>
        <p:nvGrpSpPr>
          <p:cNvPr id="3" name="Group 2">
            <a:extLst>
              <a:ext uri="{FF2B5EF4-FFF2-40B4-BE49-F238E27FC236}">
                <a16:creationId xmlns:a16="http://schemas.microsoft.com/office/drawing/2014/main" id="{57E8FE80-B82A-6D4F-BAC0-2EC5C3F9CBE1}"/>
              </a:ext>
            </a:extLst>
          </p:cNvPr>
          <p:cNvGrpSpPr/>
          <p:nvPr/>
        </p:nvGrpSpPr>
        <p:grpSpPr>
          <a:xfrm>
            <a:off x="6416985" y="2726456"/>
            <a:ext cx="5132182" cy="2800404"/>
            <a:chOff x="1580653" y="2593676"/>
            <a:chExt cx="7336950" cy="3868210"/>
          </a:xfrm>
        </p:grpSpPr>
        <p:sp>
          <p:nvSpPr>
            <p:cNvPr id="9" name="TextBox 8">
              <a:extLst>
                <a:ext uri="{FF2B5EF4-FFF2-40B4-BE49-F238E27FC236}">
                  <a16:creationId xmlns:a16="http://schemas.microsoft.com/office/drawing/2014/main" id="{1AC79D7B-A9F2-304C-BD4E-FC8C776E9CE3}"/>
                </a:ext>
              </a:extLst>
            </p:cNvPr>
            <p:cNvSpPr txBox="1"/>
            <p:nvPr/>
          </p:nvSpPr>
          <p:spPr>
            <a:xfrm>
              <a:off x="5185852" y="6016026"/>
              <a:ext cx="1384732" cy="445860"/>
            </a:xfrm>
            <a:prstGeom prst="rect">
              <a:avLst/>
            </a:prstGeom>
            <a:noFill/>
          </p:spPr>
          <p:txBody>
            <a:bodyPr wrap="none" rtlCol="0">
              <a:spAutoFit/>
            </a:bodyPr>
            <a:lstStyle/>
            <a:p>
              <a:r>
                <a:rPr lang="en-US" sz="1400" dirty="0"/>
                <a:t>Cost-ratio</a:t>
              </a:r>
            </a:p>
          </p:txBody>
        </p:sp>
        <p:pic>
          <p:nvPicPr>
            <p:cNvPr id="10242" name="Picture 2">
              <a:extLst>
                <a:ext uri="{FF2B5EF4-FFF2-40B4-BE49-F238E27FC236}">
                  <a16:creationId xmlns:a16="http://schemas.microsoft.com/office/drawing/2014/main" id="{C71E0C6A-E962-9D4C-9F19-5CE72F8F2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140" b="10042"/>
            <a:stretch/>
          </p:blipFill>
          <p:spPr bwMode="auto">
            <a:xfrm>
              <a:off x="2656618" y="3064382"/>
              <a:ext cx="6260985" cy="3017634"/>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3B66B8E9-0FBA-7542-9CF0-6056A64FAD0A}"/>
                </a:ext>
              </a:extLst>
            </p:cNvPr>
            <p:cNvGrpSpPr/>
            <p:nvPr/>
          </p:nvGrpSpPr>
          <p:grpSpPr>
            <a:xfrm>
              <a:off x="1580653" y="2593676"/>
              <a:ext cx="1899423" cy="3426660"/>
              <a:chOff x="1257923" y="2384612"/>
              <a:chExt cx="1899423" cy="3426660"/>
            </a:xfrm>
          </p:grpSpPr>
          <p:sp>
            <p:nvSpPr>
              <p:cNvPr id="20" name="Rectangle 19">
                <a:extLst>
                  <a:ext uri="{FF2B5EF4-FFF2-40B4-BE49-F238E27FC236}">
                    <a16:creationId xmlns:a16="http://schemas.microsoft.com/office/drawing/2014/main" id="{8EFA296A-924D-FE49-A899-07AAF94B1066}"/>
                  </a:ext>
                </a:extLst>
              </p:cNvPr>
              <p:cNvSpPr/>
              <p:nvPr/>
            </p:nvSpPr>
            <p:spPr>
              <a:xfrm>
                <a:off x="2232213" y="2384612"/>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20">
                <a:extLst>
                  <a:ext uri="{FF2B5EF4-FFF2-40B4-BE49-F238E27FC236}">
                    <a16:creationId xmlns:a16="http://schemas.microsoft.com/office/drawing/2014/main" id="{E9ACFC17-1362-5546-B403-B742F60B0BD3}"/>
                  </a:ext>
                </a:extLst>
              </p:cNvPr>
              <p:cNvSpPr/>
              <p:nvPr/>
            </p:nvSpPr>
            <p:spPr>
              <a:xfrm>
                <a:off x="2449134" y="3468598"/>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21">
                <a:extLst>
                  <a:ext uri="{FF2B5EF4-FFF2-40B4-BE49-F238E27FC236}">
                    <a16:creationId xmlns:a16="http://schemas.microsoft.com/office/drawing/2014/main" id="{E6543E8F-D439-C046-BC3F-86E3CED3C10B}"/>
                  </a:ext>
                </a:extLst>
              </p:cNvPr>
              <p:cNvSpPr/>
              <p:nvPr/>
            </p:nvSpPr>
            <p:spPr>
              <a:xfrm>
                <a:off x="2217843" y="4697243"/>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22">
                <a:extLst>
                  <a:ext uri="{FF2B5EF4-FFF2-40B4-BE49-F238E27FC236}">
                    <a16:creationId xmlns:a16="http://schemas.microsoft.com/office/drawing/2014/main" id="{F1163A2F-3AC7-4E41-8B2A-9AFD70185975}"/>
                  </a:ext>
                </a:extLst>
              </p:cNvPr>
              <p:cNvSpPr/>
              <p:nvPr/>
            </p:nvSpPr>
            <p:spPr>
              <a:xfrm>
                <a:off x="1257923" y="5470613"/>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F04992B2-4B90-8B46-9702-CDB27DA90912}"/>
                  </a:ext>
                </a:extLst>
              </p:cNvPr>
              <p:cNvSpPr txBox="1"/>
              <p:nvPr/>
            </p:nvSpPr>
            <p:spPr>
              <a:xfrm rot="16200000">
                <a:off x="1571313" y="3919744"/>
                <a:ext cx="1208837" cy="459981"/>
              </a:xfrm>
              <a:prstGeom prst="rect">
                <a:avLst/>
              </a:prstGeom>
              <a:noFill/>
            </p:spPr>
            <p:txBody>
              <a:bodyPr wrap="none" rtlCol="0">
                <a:spAutoFit/>
              </a:bodyPr>
              <a:lstStyle/>
              <a:p>
                <a:r>
                  <a:rPr lang="en-US" sz="1400" dirty="0"/>
                  <a:t>accuracy</a:t>
                </a:r>
              </a:p>
            </p:txBody>
          </p:sp>
        </p:grpSp>
      </p:grpSp>
      <p:sp>
        <p:nvSpPr>
          <p:cNvPr id="28" name="Rectangle 27">
            <a:extLst>
              <a:ext uri="{FF2B5EF4-FFF2-40B4-BE49-F238E27FC236}">
                <a16:creationId xmlns:a16="http://schemas.microsoft.com/office/drawing/2014/main" id="{D2552E75-ED7B-5346-A33C-04222661072B}"/>
              </a:ext>
            </a:extLst>
          </p:cNvPr>
          <p:cNvSpPr/>
          <p:nvPr/>
        </p:nvSpPr>
        <p:spPr>
          <a:xfrm>
            <a:off x="2489330" y="5824498"/>
            <a:ext cx="7516820" cy="1107996"/>
          </a:xfrm>
          <a:prstGeom prst="rect">
            <a:avLst/>
          </a:prstGeom>
        </p:spPr>
        <p:txBody>
          <a:bodyPr wrap="square">
            <a:spAutoFit/>
          </a:bodyPr>
          <a:lstStyle/>
          <a:p>
            <a:pPr algn="ctr"/>
            <a:r>
              <a:rPr lang="en-US" b="1" dirty="0"/>
              <a:t>Observation:</a:t>
            </a:r>
          </a:p>
          <a:p>
            <a:pPr algn="ctr"/>
            <a:r>
              <a:rPr lang="en-US" dirty="0"/>
              <a:t>Moderately cheap perturbations could result in better </a:t>
            </a:r>
            <a:r>
              <a:rPr lang="en-US" b="1" dirty="0"/>
              <a:t>generalization</a:t>
            </a:r>
            <a:r>
              <a:rPr lang="en-US" dirty="0"/>
              <a:t> to unseen data and and </a:t>
            </a:r>
            <a:r>
              <a:rPr lang="en-US" b="1" dirty="0"/>
              <a:t>robustness</a:t>
            </a:r>
            <a:r>
              <a:rPr lang="en-US" dirty="0"/>
              <a:t> to local perturbations.</a:t>
            </a:r>
            <a:br>
              <a:rPr lang="en-US" b="1" dirty="0"/>
            </a:br>
            <a:endParaRPr lang="en-US" sz="1200" b="1" dirty="0">
              <a:solidFill>
                <a:schemeClr val="bg1">
                  <a:lumMod val="50000"/>
                </a:schemeClr>
              </a:solidFill>
            </a:endParaRPr>
          </a:p>
        </p:txBody>
      </p:sp>
      <p:grpSp>
        <p:nvGrpSpPr>
          <p:cNvPr id="29" name="Group 28">
            <a:extLst>
              <a:ext uri="{FF2B5EF4-FFF2-40B4-BE49-F238E27FC236}">
                <a16:creationId xmlns:a16="http://schemas.microsoft.com/office/drawing/2014/main" id="{2DF8D759-D427-9249-A490-FEAB2AD3F5C2}"/>
              </a:ext>
            </a:extLst>
          </p:cNvPr>
          <p:cNvGrpSpPr/>
          <p:nvPr/>
        </p:nvGrpSpPr>
        <p:grpSpPr>
          <a:xfrm>
            <a:off x="410922" y="2563827"/>
            <a:ext cx="4784828" cy="2930188"/>
            <a:chOff x="2255613" y="2288617"/>
            <a:chExt cx="6435935" cy="3983170"/>
          </a:xfrm>
        </p:grpSpPr>
        <p:sp>
          <p:nvSpPr>
            <p:cNvPr id="30" name="TextBox 29">
              <a:extLst>
                <a:ext uri="{FF2B5EF4-FFF2-40B4-BE49-F238E27FC236}">
                  <a16:creationId xmlns:a16="http://schemas.microsoft.com/office/drawing/2014/main" id="{A441ADF7-D3B2-AA48-86DE-025C814979A6}"/>
                </a:ext>
              </a:extLst>
            </p:cNvPr>
            <p:cNvSpPr txBox="1"/>
            <p:nvPr/>
          </p:nvSpPr>
          <p:spPr>
            <a:xfrm>
              <a:off x="5146806" y="5853408"/>
              <a:ext cx="1246257" cy="418379"/>
            </a:xfrm>
            <a:prstGeom prst="rect">
              <a:avLst/>
            </a:prstGeom>
            <a:noFill/>
          </p:spPr>
          <p:txBody>
            <a:bodyPr wrap="none" rtlCol="0">
              <a:spAutoFit/>
            </a:bodyPr>
            <a:lstStyle/>
            <a:p>
              <a:r>
                <a:rPr lang="en-US" sz="1400" dirty="0"/>
                <a:t>Cost-ratio</a:t>
              </a:r>
            </a:p>
          </p:txBody>
        </p:sp>
        <p:pic>
          <p:nvPicPr>
            <p:cNvPr id="31" name="Picture 2">
              <a:extLst>
                <a:ext uri="{FF2B5EF4-FFF2-40B4-BE49-F238E27FC236}">
                  <a16:creationId xmlns:a16="http://schemas.microsoft.com/office/drawing/2014/main" id="{7D1DD6FE-F691-6144-BB97-8F761F94C3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473" b="11802"/>
            <a:stretch/>
          </p:blipFill>
          <p:spPr bwMode="auto">
            <a:xfrm>
              <a:off x="2566583" y="2915952"/>
              <a:ext cx="6124965" cy="2910562"/>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27C38D66-AEE2-1B44-A523-89E72792BB8F}"/>
                </a:ext>
              </a:extLst>
            </p:cNvPr>
            <p:cNvGrpSpPr/>
            <p:nvPr/>
          </p:nvGrpSpPr>
          <p:grpSpPr>
            <a:xfrm>
              <a:off x="2255613" y="2288617"/>
              <a:ext cx="1025470" cy="3242884"/>
              <a:chOff x="1968742" y="2384612"/>
              <a:chExt cx="1025470" cy="3242884"/>
            </a:xfrm>
          </p:grpSpPr>
          <p:sp>
            <p:nvSpPr>
              <p:cNvPr id="42" name="Rectangle 41">
                <a:extLst>
                  <a:ext uri="{FF2B5EF4-FFF2-40B4-BE49-F238E27FC236}">
                    <a16:creationId xmlns:a16="http://schemas.microsoft.com/office/drawing/2014/main" id="{B9731239-518C-014A-8C15-2647594A03FC}"/>
                  </a:ext>
                </a:extLst>
              </p:cNvPr>
              <p:cNvSpPr/>
              <p:nvPr/>
            </p:nvSpPr>
            <p:spPr>
              <a:xfrm>
                <a:off x="2232213" y="2384612"/>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3F8A3742-F4AC-534F-8D58-B3AC68AFE0EA}"/>
                  </a:ext>
                </a:extLst>
              </p:cNvPr>
              <p:cNvSpPr/>
              <p:nvPr/>
            </p:nvSpPr>
            <p:spPr>
              <a:xfrm>
                <a:off x="2232213" y="3536578"/>
                <a:ext cx="708212"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Rectangle 46">
                <a:extLst>
                  <a:ext uri="{FF2B5EF4-FFF2-40B4-BE49-F238E27FC236}">
                    <a16:creationId xmlns:a16="http://schemas.microsoft.com/office/drawing/2014/main" id="{C82F179A-8722-5D47-ADBA-3B80E64A0C18}"/>
                  </a:ext>
                </a:extLst>
              </p:cNvPr>
              <p:cNvSpPr/>
              <p:nvPr/>
            </p:nvSpPr>
            <p:spPr>
              <a:xfrm>
                <a:off x="2166769" y="4392707"/>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Rectangle 47">
                <a:extLst>
                  <a:ext uri="{FF2B5EF4-FFF2-40B4-BE49-F238E27FC236}">
                    <a16:creationId xmlns:a16="http://schemas.microsoft.com/office/drawing/2014/main" id="{E7988718-3390-4843-B2ED-DAE6C534EA5D}"/>
                  </a:ext>
                </a:extLst>
              </p:cNvPr>
              <p:cNvSpPr/>
              <p:nvPr/>
            </p:nvSpPr>
            <p:spPr>
              <a:xfrm>
                <a:off x="2175733" y="5286837"/>
                <a:ext cx="818479" cy="340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TextBox 48">
                <a:extLst>
                  <a:ext uri="{FF2B5EF4-FFF2-40B4-BE49-F238E27FC236}">
                    <a16:creationId xmlns:a16="http://schemas.microsoft.com/office/drawing/2014/main" id="{42CB44FE-A4E9-254A-A349-271261F81566}"/>
                  </a:ext>
                </a:extLst>
              </p:cNvPr>
              <p:cNvSpPr txBox="1"/>
              <p:nvPr/>
            </p:nvSpPr>
            <p:spPr>
              <a:xfrm rot="16200000">
                <a:off x="1608569" y="3942744"/>
                <a:ext cx="1134327" cy="413982"/>
              </a:xfrm>
              <a:prstGeom prst="rect">
                <a:avLst/>
              </a:prstGeom>
              <a:noFill/>
            </p:spPr>
            <p:txBody>
              <a:bodyPr wrap="none" rtlCol="0">
                <a:spAutoFit/>
              </a:bodyPr>
              <a:lstStyle/>
              <a:p>
                <a:r>
                  <a:rPr lang="en-US" sz="1400" dirty="0"/>
                  <a:t>accuracy</a:t>
                </a:r>
              </a:p>
            </p:txBody>
          </p:sp>
        </p:grpSp>
      </p:grpSp>
      <p:sp>
        <p:nvSpPr>
          <p:cNvPr id="51" name="Rectangle 50">
            <a:extLst>
              <a:ext uri="{FF2B5EF4-FFF2-40B4-BE49-F238E27FC236}">
                <a16:creationId xmlns:a16="http://schemas.microsoft.com/office/drawing/2014/main" id="{A0C51F1A-AB3B-7C4E-96FF-FCB65540FE8D}"/>
              </a:ext>
            </a:extLst>
          </p:cNvPr>
          <p:cNvSpPr/>
          <p:nvPr/>
        </p:nvSpPr>
        <p:spPr>
          <a:xfrm>
            <a:off x="7735740" y="2336785"/>
            <a:ext cx="3631123" cy="646331"/>
          </a:xfrm>
          <a:prstGeom prst="rect">
            <a:avLst/>
          </a:prstGeom>
        </p:spPr>
        <p:txBody>
          <a:bodyPr wrap="none">
            <a:spAutoFit/>
          </a:bodyPr>
          <a:lstStyle/>
          <a:p>
            <a:pPr algn="ctr"/>
            <a:r>
              <a:rPr lang="en-US" dirty="0"/>
              <a:t>Evaluations on </a:t>
            </a:r>
          </a:p>
          <a:p>
            <a:pPr algn="ctr"/>
            <a:r>
              <a:rPr lang="en-US" dirty="0"/>
              <a:t>Contrast-Set of </a:t>
            </a:r>
            <a:r>
              <a:rPr lang="en-US" dirty="0" err="1"/>
              <a:t>BoolQ</a:t>
            </a:r>
            <a:r>
              <a:rPr lang="en-US" dirty="0"/>
              <a:t> </a:t>
            </a:r>
            <a:r>
              <a:rPr lang="en-US" sz="1200" dirty="0">
                <a:solidFill>
                  <a:schemeClr val="bg1">
                    <a:lumMod val="50000"/>
                  </a:schemeClr>
                </a:solidFill>
              </a:rPr>
              <a:t>[Gardner et al, 2020]</a:t>
            </a:r>
          </a:p>
        </p:txBody>
      </p:sp>
      <p:sp>
        <p:nvSpPr>
          <p:cNvPr id="52" name="Rectangle 51">
            <a:extLst>
              <a:ext uri="{FF2B5EF4-FFF2-40B4-BE49-F238E27FC236}">
                <a16:creationId xmlns:a16="http://schemas.microsoft.com/office/drawing/2014/main" id="{9FB4158C-E204-CC4C-B044-84AFE3BD29B2}"/>
              </a:ext>
            </a:extLst>
          </p:cNvPr>
          <p:cNvSpPr/>
          <p:nvPr/>
        </p:nvSpPr>
        <p:spPr>
          <a:xfrm>
            <a:off x="2063931" y="3271907"/>
            <a:ext cx="1828800" cy="1611576"/>
          </a:xfrm>
          <a:prstGeom prst="rect">
            <a:avLst/>
          </a:prstGeom>
          <a:solidFill>
            <a:srgbClr val="000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8126D39-18A9-FB4C-8EE6-906DBDB68811}"/>
              </a:ext>
            </a:extLst>
          </p:cNvPr>
          <p:cNvSpPr/>
          <p:nvPr/>
        </p:nvSpPr>
        <p:spPr>
          <a:xfrm>
            <a:off x="8448085" y="3255455"/>
            <a:ext cx="1777960" cy="1611576"/>
          </a:xfrm>
          <a:prstGeom prst="rect">
            <a:avLst/>
          </a:prstGeom>
          <a:solidFill>
            <a:srgbClr val="0000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88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8" grpId="0"/>
      <p:bldP spid="51" grpId="0"/>
      <p:bldP spid="52"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C6B65-91F1-184C-BA5D-F92A18E2ED3A}"/>
              </a:ext>
            </a:extLst>
          </p:cNvPr>
          <p:cNvSpPr>
            <a:spLocks noGrp="1"/>
          </p:cNvSpPr>
          <p:nvPr>
            <p:ph type="title"/>
          </p:nvPr>
        </p:nvSpPr>
        <p:spPr/>
        <p:txBody>
          <a:bodyPr/>
          <a:lstStyle/>
          <a:p>
            <a:r>
              <a:rPr lang="en-US" dirty="0"/>
              <a:t>Recent Work</a:t>
            </a:r>
          </a:p>
        </p:txBody>
      </p:sp>
      <p:sp>
        <p:nvSpPr>
          <p:cNvPr id="3" name="Content Placeholder 2">
            <a:extLst>
              <a:ext uri="{FF2B5EF4-FFF2-40B4-BE49-F238E27FC236}">
                <a16:creationId xmlns:a16="http://schemas.microsoft.com/office/drawing/2014/main" id="{B27853F2-A96E-8546-A888-ED919FD2BFEA}"/>
              </a:ext>
            </a:extLst>
          </p:cNvPr>
          <p:cNvSpPr>
            <a:spLocks noGrp="1"/>
          </p:cNvSpPr>
          <p:nvPr>
            <p:ph idx="1"/>
          </p:nvPr>
        </p:nvSpPr>
        <p:spPr/>
        <p:txBody>
          <a:bodyPr/>
          <a:lstStyle/>
          <a:p>
            <a:r>
              <a:rPr lang="en-US" sz="2600" dirty="0"/>
              <a:t>For reducing spurious associations</a:t>
            </a:r>
            <a:r>
              <a:rPr lang="en-US" sz="2400" dirty="0"/>
              <a:t> </a:t>
            </a:r>
            <a:r>
              <a:rPr lang="en-US" sz="1800" dirty="0">
                <a:solidFill>
                  <a:schemeClr val="bg1">
                    <a:lumMod val="50000"/>
                  </a:schemeClr>
                </a:solidFill>
              </a:rPr>
              <a:t>[Kaushik et al., ICLR, 2020] </a:t>
            </a:r>
          </a:p>
          <a:p>
            <a:pPr marL="0" indent="0">
              <a:buNone/>
            </a:pPr>
            <a:endParaRPr lang="en-US" sz="2600" dirty="0"/>
          </a:p>
          <a:p>
            <a:r>
              <a:rPr lang="en-US" sz="2600" dirty="0"/>
              <a:t>NLI task </a:t>
            </a:r>
            <a:r>
              <a:rPr lang="en-US" sz="1800" dirty="0">
                <a:solidFill>
                  <a:schemeClr val="bg1">
                    <a:lumMod val="50000"/>
                  </a:schemeClr>
                </a:solidFill>
              </a:rPr>
              <a:t>[Huang et al., Workshop on Insights from Negative Results in NLP, 2020]</a:t>
            </a:r>
          </a:p>
          <a:p>
            <a:pPr lvl="1"/>
            <a:r>
              <a:rPr lang="en-US" dirty="0"/>
              <a:t>Do </a:t>
            </a:r>
            <a:r>
              <a:rPr lang="en-US" u="sng" dirty="0"/>
              <a:t>not</a:t>
            </a:r>
            <a:r>
              <a:rPr lang="en-US" dirty="0"/>
              <a:t> observe any significant benefits from natural perturbations. </a:t>
            </a:r>
          </a:p>
          <a:p>
            <a:pPr marL="457200" lvl="1" indent="0">
              <a:buNone/>
            </a:pPr>
            <a:endParaRPr lang="en-US" sz="2800" dirty="0">
              <a:solidFill>
                <a:schemeClr val="bg1">
                  <a:lumMod val="50000"/>
                </a:schemeClr>
              </a:solidFill>
            </a:endParaRPr>
          </a:p>
          <a:p>
            <a:pPr lvl="1"/>
            <a:endParaRPr lang="en-US" dirty="0">
              <a:solidFill>
                <a:schemeClr val="bg1">
                  <a:lumMod val="50000"/>
                </a:schemeClr>
              </a:solidFill>
            </a:endParaRPr>
          </a:p>
        </p:txBody>
      </p:sp>
      <p:sp>
        <p:nvSpPr>
          <p:cNvPr id="4" name="Slide Number Placeholder 3">
            <a:extLst>
              <a:ext uri="{FF2B5EF4-FFF2-40B4-BE49-F238E27FC236}">
                <a16:creationId xmlns:a16="http://schemas.microsoft.com/office/drawing/2014/main" id="{2F382394-9082-3D4D-B021-80D5F6682811}"/>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spTree>
    <p:extLst>
      <p:ext uri="{BB962C8B-B14F-4D97-AF65-F5344CB8AC3E}">
        <p14:creationId xmlns:p14="http://schemas.microsoft.com/office/powerpoint/2010/main" val="322685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17386</TotalTime>
  <Words>3166</Words>
  <Application>Microsoft Macintosh PowerPoint</Application>
  <PresentationFormat>Widescreen</PresentationFormat>
  <Paragraphs>328</Paragraphs>
  <Slides>15</Slides>
  <Notes>13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Consolas</vt:lpstr>
      <vt:lpstr>Corbel</vt:lpstr>
      <vt:lpstr>AI2 PPT Theme</vt:lpstr>
      <vt:lpstr>More Bang for Your Buck:  Natural Perturbations for Robust QA</vt:lpstr>
      <vt:lpstr>Dataset Construction Pipeline </vt:lpstr>
      <vt:lpstr>An Alternative Construction</vt:lpstr>
      <vt:lpstr>Perturbing Boolean Questions </vt:lpstr>
      <vt:lpstr>Experimental Setup</vt:lpstr>
      <vt:lpstr>Perturbation Size vs Cost-Ratio </vt:lpstr>
      <vt:lpstr>Experiment: Benefits as Function of Cost-Ratio </vt:lpstr>
      <vt:lpstr>Experiment: Benefits as Function of Cost-Ratio </vt:lpstr>
      <vt:lpstr>Recent Work</vt:lpstr>
      <vt:lpstr>Summary</vt:lpstr>
      <vt:lpstr>PowerPoint Presentation</vt:lpstr>
      <vt:lpstr>Final Points </vt:lpstr>
      <vt:lpstr>Recycling BoolQ </vt:lpstr>
      <vt:lpstr>This work: natural perturbations </vt:lpstr>
      <vt:lpstr>Experiment: benefits as a function of cost-ratio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 All Claims are Created Equal:  Choosing the Right Statistical Approach to Assess Hypotheses</dc:title>
  <dc:creator>Daniel Khashabi</dc:creator>
  <cp:lastModifiedBy>Daniel Khashabi</cp:lastModifiedBy>
  <cp:revision>241</cp:revision>
  <dcterms:created xsi:type="dcterms:W3CDTF">2020-06-11T07:05:18Z</dcterms:created>
  <dcterms:modified xsi:type="dcterms:W3CDTF">2020-10-27T04:32:49Z</dcterms:modified>
</cp:coreProperties>
</file>